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28"/>
  </p:notesMasterIdLst>
  <p:handoutMasterIdLst>
    <p:handoutMasterId r:id="rId29"/>
  </p:handoutMasterIdLst>
  <p:sldIdLst>
    <p:sldId id="293" r:id="rId2"/>
    <p:sldId id="294" r:id="rId3"/>
    <p:sldId id="295" r:id="rId4"/>
    <p:sldId id="296" r:id="rId5"/>
    <p:sldId id="278" r:id="rId6"/>
    <p:sldId id="297" r:id="rId7"/>
    <p:sldId id="298" r:id="rId8"/>
    <p:sldId id="281" r:id="rId9"/>
    <p:sldId id="300" r:id="rId10"/>
    <p:sldId id="283" r:id="rId11"/>
    <p:sldId id="301" r:id="rId12"/>
    <p:sldId id="302" r:id="rId13"/>
    <p:sldId id="257" r:id="rId14"/>
    <p:sldId id="270" r:id="rId15"/>
    <p:sldId id="259" r:id="rId16"/>
    <p:sldId id="260" r:id="rId17"/>
    <p:sldId id="271" r:id="rId18"/>
    <p:sldId id="261" r:id="rId19"/>
    <p:sldId id="263" r:id="rId20"/>
    <p:sldId id="264" r:id="rId21"/>
    <p:sldId id="265" r:id="rId22"/>
    <p:sldId id="266" r:id="rId23"/>
    <p:sldId id="262" r:id="rId24"/>
    <p:sldId id="267" r:id="rId25"/>
    <p:sldId id="269" r:id="rId26"/>
    <p:sldId id="268" r:id="rId2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293" autoAdjust="0"/>
    <p:restoredTop sz="94660"/>
  </p:normalViewPr>
  <p:slideViewPr>
    <p:cSldViewPr snapToGrid="0">
      <p:cViewPr varScale="1">
        <p:scale>
          <a:sx n="102" d="100"/>
          <a:sy n="102" d="100"/>
        </p:scale>
        <p:origin x="1212" y="114"/>
      </p:cViewPr>
      <p:guideLst/>
    </p:cSldViewPr>
  </p:slideViewPr>
  <p:notesTextViewPr>
    <p:cViewPr>
      <p:scale>
        <a:sx n="1" d="1"/>
        <a:sy n="1" d="1"/>
      </p:scale>
      <p:origin x="0" y="0"/>
    </p:cViewPr>
  </p:notesTextViewPr>
  <p:sorterViewPr>
    <p:cViewPr>
      <p:scale>
        <a:sx n="120" d="100"/>
        <a:sy n="120" d="100"/>
      </p:scale>
      <p:origin x="0" y="0"/>
    </p:cViewPr>
  </p:sorterViewPr>
  <p:notesViewPr>
    <p:cSldViewPr snapToGrid="0">
      <p:cViewPr varScale="1">
        <p:scale>
          <a:sx n="74" d="100"/>
          <a:sy n="74" d="100"/>
        </p:scale>
        <p:origin x="2352"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9892E4-93B6-433B-8210-3DB508F26811}"/>
              </a:ext>
            </a:extLst>
          </p:cNvPr>
          <p:cNvSpPr>
            <a:spLocks noGrp="1"/>
          </p:cNvSpPr>
          <p:nvPr>
            <p:ph type="hdr" sz="quarter"/>
          </p:nvPr>
        </p:nvSpPr>
        <p:spPr>
          <a:xfrm>
            <a:off x="1" y="1"/>
            <a:ext cx="3170238" cy="481013"/>
          </a:xfrm>
          <a:prstGeom prst="rect">
            <a:avLst/>
          </a:prstGeom>
        </p:spPr>
        <p:txBody>
          <a:bodyPr vert="horz" lIns="91430" tIns="45715" rIns="91430" bIns="45715" rtlCol="0"/>
          <a:lstStyle>
            <a:lvl1pPr algn="l">
              <a:defRPr sz="1200"/>
            </a:lvl1pPr>
          </a:lstStyle>
          <a:p>
            <a:endParaRPr lang="en-US" sz="1000">
              <a:latin typeface="Arial" panose="020B0604020202020204" pitchFamily="34" charset="0"/>
              <a:cs typeface="Arial" panose="020B0604020202020204" pitchFamily="34" charset="0"/>
            </a:endParaRPr>
          </a:p>
        </p:txBody>
      </p:sp>
      <p:sp>
        <p:nvSpPr>
          <p:cNvPr id="3" name="Date Placeholder 2">
            <a:extLst>
              <a:ext uri="{FF2B5EF4-FFF2-40B4-BE49-F238E27FC236}">
                <a16:creationId xmlns:a16="http://schemas.microsoft.com/office/drawing/2014/main" id="{44CDD7D9-F16B-4F08-AEC3-2C0C0150B9F9}"/>
              </a:ext>
            </a:extLst>
          </p:cNvPr>
          <p:cNvSpPr>
            <a:spLocks noGrp="1"/>
          </p:cNvSpPr>
          <p:nvPr>
            <p:ph type="dt" sz="quarter" idx="1"/>
          </p:nvPr>
        </p:nvSpPr>
        <p:spPr>
          <a:xfrm>
            <a:off x="4143375" y="1"/>
            <a:ext cx="3170238" cy="481013"/>
          </a:xfrm>
          <a:prstGeom prst="rect">
            <a:avLst/>
          </a:prstGeom>
        </p:spPr>
        <p:txBody>
          <a:bodyPr vert="horz" lIns="91430" tIns="45715" rIns="91430" bIns="45715" rtlCol="0"/>
          <a:lstStyle>
            <a:lvl1pPr algn="r">
              <a:defRPr sz="1200"/>
            </a:lvl1pPr>
          </a:lstStyle>
          <a:p>
            <a:r>
              <a:rPr lang="en-US" sz="1000">
                <a:latin typeface="Arial" panose="020B0604020202020204" pitchFamily="34" charset="0"/>
                <a:cs typeface="Arial" panose="020B0604020202020204" pitchFamily="34" charset="0"/>
              </a:rPr>
              <a:t>7/4/2021 pm</a:t>
            </a:r>
          </a:p>
        </p:txBody>
      </p:sp>
      <p:sp>
        <p:nvSpPr>
          <p:cNvPr id="4" name="Footer Placeholder 3">
            <a:extLst>
              <a:ext uri="{FF2B5EF4-FFF2-40B4-BE49-F238E27FC236}">
                <a16:creationId xmlns:a16="http://schemas.microsoft.com/office/drawing/2014/main" id="{ECB82F67-FEDE-4862-AB28-680AA1308316}"/>
              </a:ext>
            </a:extLst>
          </p:cNvPr>
          <p:cNvSpPr>
            <a:spLocks noGrp="1"/>
          </p:cNvSpPr>
          <p:nvPr>
            <p:ph type="ftr" sz="quarter" idx="2"/>
          </p:nvPr>
        </p:nvSpPr>
        <p:spPr>
          <a:xfrm>
            <a:off x="1" y="9120188"/>
            <a:ext cx="3170238" cy="481012"/>
          </a:xfrm>
          <a:prstGeom prst="rect">
            <a:avLst/>
          </a:prstGeom>
        </p:spPr>
        <p:txBody>
          <a:bodyPr vert="horz" lIns="91430" tIns="45715" rIns="91430" bIns="45715" rtlCol="0" anchor="b"/>
          <a:lstStyle>
            <a:lvl1pPr algn="l">
              <a:defRPr sz="1200"/>
            </a:lvl1pPr>
          </a:lstStyle>
          <a:p>
            <a:r>
              <a:rPr lang="en-US" sz="1000">
                <a:latin typeface="Arial" panose="020B0604020202020204" pitchFamily="34" charset="0"/>
                <a:cs typeface="Arial" panose="020B0604020202020204" pitchFamily="34" charset="0"/>
              </a:rPr>
              <a:t>Micky Galloway</a:t>
            </a:r>
          </a:p>
        </p:txBody>
      </p:sp>
      <p:sp>
        <p:nvSpPr>
          <p:cNvPr id="5" name="Slide Number Placeholder 4">
            <a:extLst>
              <a:ext uri="{FF2B5EF4-FFF2-40B4-BE49-F238E27FC236}">
                <a16:creationId xmlns:a16="http://schemas.microsoft.com/office/drawing/2014/main" id="{ECDF81A9-A75D-4B2E-80AD-1F1FC8DF0D1A}"/>
              </a:ext>
            </a:extLst>
          </p:cNvPr>
          <p:cNvSpPr>
            <a:spLocks noGrp="1"/>
          </p:cNvSpPr>
          <p:nvPr>
            <p:ph type="sldNum" sz="quarter" idx="3"/>
          </p:nvPr>
        </p:nvSpPr>
        <p:spPr>
          <a:xfrm>
            <a:off x="4143375" y="9120188"/>
            <a:ext cx="3170238" cy="481012"/>
          </a:xfrm>
          <a:prstGeom prst="rect">
            <a:avLst/>
          </a:prstGeom>
        </p:spPr>
        <p:txBody>
          <a:bodyPr vert="horz" lIns="91430" tIns="45715" rIns="91430" bIns="45715" rtlCol="0" anchor="b"/>
          <a:lstStyle>
            <a:lvl1pPr algn="r">
              <a:defRPr sz="1200"/>
            </a:lvl1pPr>
          </a:lstStyle>
          <a:p>
            <a:fld id="{B989179C-CC49-438D-BD27-90099C01F526}" type="slidenum">
              <a:rPr lang="en-US" sz="1000">
                <a:latin typeface="Arial" panose="020B0604020202020204" pitchFamily="34" charset="0"/>
                <a:cs typeface="Arial" panose="020B0604020202020204" pitchFamily="34" charset="0"/>
              </a:rPr>
              <a:t>‹#›</a:t>
            </a:fld>
            <a:endParaRPr lang="en-US" sz="1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4180973"/>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51" tIns="48326" rIns="96651" bIns="48326" rtlCol="0"/>
          <a:lstStyle>
            <a:lvl1pPr algn="l">
              <a:defRPr sz="1300"/>
            </a:lvl1pPr>
          </a:lstStyle>
          <a:p>
            <a:endParaRPr lang="en-US"/>
          </a:p>
        </p:txBody>
      </p:sp>
      <p:sp>
        <p:nvSpPr>
          <p:cNvPr id="3" name="Date Placeholder 2"/>
          <p:cNvSpPr>
            <a:spLocks noGrp="1"/>
          </p:cNvSpPr>
          <p:nvPr>
            <p:ph type="dt" idx="1"/>
          </p:nvPr>
        </p:nvSpPr>
        <p:spPr>
          <a:xfrm>
            <a:off x="4143587" y="1"/>
            <a:ext cx="3169920" cy="481727"/>
          </a:xfrm>
          <a:prstGeom prst="rect">
            <a:avLst/>
          </a:prstGeom>
        </p:spPr>
        <p:txBody>
          <a:bodyPr vert="horz" lIns="96651" tIns="48326" rIns="96651" bIns="48326" rtlCol="0"/>
          <a:lstStyle>
            <a:lvl1pPr algn="r">
              <a:defRPr sz="1300"/>
            </a:lvl1pPr>
          </a:lstStyle>
          <a:p>
            <a:r>
              <a:rPr lang="en-US"/>
              <a:t>7/4/2021 pm</a:t>
            </a:r>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51" tIns="48326" rIns="96651" bIns="48326" rtlCol="0" anchor="ctr"/>
          <a:lstStyle/>
          <a:p>
            <a:endParaRPr lang="en-US"/>
          </a:p>
        </p:txBody>
      </p:sp>
      <p:sp>
        <p:nvSpPr>
          <p:cNvPr id="5" name="Notes Placeholder 4"/>
          <p:cNvSpPr>
            <a:spLocks noGrp="1"/>
          </p:cNvSpPr>
          <p:nvPr>
            <p:ph type="body" sz="quarter" idx="3"/>
          </p:nvPr>
        </p:nvSpPr>
        <p:spPr>
          <a:xfrm>
            <a:off x="731521" y="4620578"/>
            <a:ext cx="5852160" cy="3780473"/>
          </a:xfrm>
          <a:prstGeom prst="rect">
            <a:avLst/>
          </a:prstGeom>
        </p:spPr>
        <p:txBody>
          <a:bodyPr vert="horz" lIns="96651" tIns="48326" rIns="96651" bIns="4832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51" tIns="48326" rIns="96651" bIns="48326" rtlCol="0" anchor="b"/>
          <a:lstStyle>
            <a:lvl1pPr algn="l">
              <a:defRPr sz="1300"/>
            </a:lvl1pPr>
          </a:lstStyle>
          <a:p>
            <a:r>
              <a:rPr lang="en-US"/>
              <a:t>Micky Galloway</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51" tIns="48326" rIns="96651" bIns="48326" rtlCol="0" anchor="b"/>
          <a:lstStyle>
            <a:lvl1pPr algn="r">
              <a:defRPr sz="1300"/>
            </a:lvl1pPr>
          </a:lstStyle>
          <a:p>
            <a:fld id="{9402EF28-B434-4390-8608-377C7ADF8776}" type="slidenum">
              <a:rPr lang="en-US" smtClean="0"/>
              <a:t>‹#›</a:t>
            </a:fld>
            <a:endParaRPr lang="en-US"/>
          </a:p>
        </p:txBody>
      </p:sp>
    </p:spTree>
    <p:extLst>
      <p:ext uri="{BB962C8B-B14F-4D97-AF65-F5344CB8AC3E}">
        <p14:creationId xmlns:p14="http://schemas.microsoft.com/office/powerpoint/2010/main" val="349950057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14301">
              <a:defRPr/>
            </a:pPr>
            <a:fld id="{52B03EC1-9262-4697-840B-B567A2ECB40D}" type="slidenum">
              <a:rPr lang="en-US" sz="1200">
                <a:solidFill>
                  <a:prstClr val="black"/>
                </a:solidFill>
                <a:latin typeface="Calibri"/>
              </a:rPr>
              <a:pPr defTabSz="914301">
                <a:defRPr/>
              </a:pPr>
              <a:t>21</a:t>
            </a:fld>
            <a:endParaRPr lang="en-US" sz="1200">
              <a:solidFill>
                <a:prstClr val="black"/>
              </a:solidFill>
              <a:latin typeface="Calibri"/>
            </a:endParaRPr>
          </a:p>
        </p:txBody>
      </p:sp>
      <p:sp>
        <p:nvSpPr>
          <p:cNvPr id="5" name="Date Placeholder 4">
            <a:extLst>
              <a:ext uri="{FF2B5EF4-FFF2-40B4-BE49-F238E27FC236}">
                <a16:creationId xmlns:a16="http://schemas.microsoft.com/office/drawing/2014/main" id="{1D6E7D3D-3CF7-42FF-8F43-724F1DEFD05B}"/>
              </a:ext>
            </a:extLst>
          </p:cNvPr>
          <p:cNvSpPr>
            <a:spLocks noGrp="1"/>
          </p:cNvSpPr>
          <p:nvPr>
            <p:ph type="dt" idx="1"/>
          </p:nvPr>
        </p:nvSpPr>
        <p:spPr/>
        <p:txBody>
          <a:bodyPr/>
          <a:lstStyle/>
          <a:p>
            <a:pPr defTabSz="914301">
              <a:defRPr/>
            </a:pPr>
            <a:r>
              <a:rPr lang="en-US" sz="1200">
                <a:solidFill>
                  <a:prstClr val="black"/>
                </a:solidFill>
                <a:latin typeface="Calibri"/>
              </a:rPr>
              <a:t>7/4/2021 pm</a:t>
            </a:r>
          </a:p>
        </p:txBody>
      </p:sp>
      <p:sp>
        <p:nvSpPr>
          <p:cNvPr id="6" name="Footer Placeholder 5">
            <a:extLst>
              <a:ext uri="{FF2B5EF4-FFF2-40B4-BE49-F238E27FC236}">
                <a16:creationId xmlns:a16="http://schemas.microsoft.com/office/drawing/2014/main" id="{4FF59A88-5212-43DA-A5BB-4E4A6C586531}"/>
              </a:ext>
            </a:extLst>
          </p:cNvPr>
          <p:cNvSpPr>
            <a:spLocks noGrp="1"/>
          </p:cNvSpPr>
          <p:nvPr>
            <p:ph type="ftr" sz="quarter" idx="4"/>
          </p:nvPr>
        </p:nvSpPr>
        <p:spPr/>
        <p:txBody>
          <a:bodyPr/>
          <a:lstStyle/>
          <a:p>
            <a:pPr defTabSz="914301">
              <a:defRPr/>
            </a:pPr>
            <a:r>
              <a:rPr lang="en-US" sz="1200">
                <a:solidFill>
                  <a:prstClr val="black"/>
                </a:solidFill>
                <a:latin typeface="Calibri"/>
              </a:rPr>
              <a:t>Micky Galloway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3"/>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80BE03-C3E0-4236-AA56-4BEA404D3423}"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3891896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6" y="540085"/>
            <a:ext cx="7656010" cy="3834374"/>
          </a:xfrm>
          <a:prstGeom prst="rect">
            <a:avLst/>
          </a:prstGeom>
        </p:spPr>
      </p:pic>
      <p:sp>
        <p:nvSpPr>
          <p:cNvPr id="2" name="Title 1"/>
          <p:cNvSpPr>
            <a:spLocks noGrp="1"/>
          </p:cNvSpPr>
          <p:nvPr>
            <p:ph type="title"/>
          </p:nvPr>
        </p:nvSpPr>
        <p:spPr>
          <a:xfrm>
            <a:off x="685355"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2"/>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7"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80BE03-C3E0-4236-AA56-4BEA404D3423}"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3810679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7"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80BE03-C3E0-4236-AA56-4BEA404D3423}"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0945884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5"/>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7"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80BE03-C3E0-4236-AA56-4BEA404D3423}"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932894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7" y="2126945"/>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0"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80BE03-C3E0-4236-AA56-4BEA404D3423}"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40997952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7"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580BE03-C3E0-4236-AA56-4BEA404D3423}" type="datetimeFigureOut">
              <a:rPr lang="en-US" smtClean="0"/>
              <a:t>7/4/2021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7513636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40"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4"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7"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71"/>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6" y="4480370"/>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8"/>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580BE03-C3E0-4236-AA56-4BEA404D3423}" type="datetimeFigureOut">
              <a:rPr lang="en-US" smtClean="0"/>
              <a:t>7/4/2021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1615539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0BE03-C3E0-4236-AA56-4BEA404D3423}"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1758257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3" y="609602"/>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2"/>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0BE03-C3E0-4236-AA56-4BEA404D3423}"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1142262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580BE03-C3E0-4236-AA56-4BEA404D3423}"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6015548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2" y="1761070"/>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2"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580BE03-C3E0-4236-AA56-4BEA404D3423}" type="datetimeFigureOut">
              <a:rPr lang="en-US" smtClean="0"/>
              <a:t>7/4/2021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83412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8"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70" y="1732452"/>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580BE03-C3E0-4236-AA56-4BEA404D3423}"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3817403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6" y="1770325"/>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6" y="1770325"/>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40"/>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6" y="1835257"/>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6" y="2380140"/>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580BE03-C3E0-4236-AA56-4BEA404D3423}" type="datetimeFigureOut">
              <a:rPr lang="en-US" smtClean="0"/>
              <a:t>7/4/2021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3039439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580BE03-C3E0-4236-AA56-4BEA404D3423}" type="datetimeFigureOut">
              <a:rPr lang="en-US" smtClean="0"/>
              <a:t>7/4/2021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1086750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80BE03-C3E0-4236-AA56-4BEA404D3423}" type="datetimeFigureOut">
              <a:rPr lang="en-US" smtClean="0"/>
              <a:t>7/4/2021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329677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8"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6"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8"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80BE03-C3E0-4236-AA56-4BEA404D3423}"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4119715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8"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9"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580BE03-C3E0-4236-AA56-4BEA404D3423}" type="datetimeFigureOut">
              <a:rPr lang="en-US" smtClean="0"/>
              <a:t>7/4/2021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26C06F-222D-41C7-8875-DABDA8360C42}" type="slidenum">
              <a:rPr lang="en-US" smtClean="0"/>
              <a:t>‹#›</a:t>
            </a:fld>
            <a:endParaRPr lang="en-US"/>
          </a:p>
        </p:txBody>
      </p:sp>
    </p:spTree>
    <p:extLst>
      <p:ext uri="{BB962C8B-B14F-4D97-AF65-F5344CB8AC3E}">
        <p14:creationId xmlns:p14="http://schemas.microsoft.com/office/powerpoint/2010/main" val="2287560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7" y="1732452"/>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8"/>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580BE03-C3E0-4236-AA56-4BEA404D3423}" type="datetimeFigureOut">
              <a:rPr lang="en-US" smtClean="0"/>
              <a:t>7/4/2021</a:t>
            </a:fld>
            <a:endParaRPr lang="en-US"/>
          </a:p>
        </p:txBody>
      </p:sp>
      <p:sp>
        <p:nvSpPr>
          <p:cNvPr id="5" name="Footer Placeholder 4"/>
          <p:cNvSpPr>
            <a:spLocks noGrp="1"/>
          </p:cNvSpPr>
          <p:nvPr>
            <p:ph type="ftr" sz="quarter" idx="3"/>
          </p:nvPr>
        </p:nvSpPr>
        <p:spPr>
          <a:xfrm>
            <a:off x="685348" y="5883278"/>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7885510" y="5883278"/>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EC26C06F-222D-41C7-8875-DABDA8360C42}" type="slidenum">
              <a:rPr lang="en-US" smtClean="0"/>
              <a:t>‹#›</a:t>
            </a:fld>
            <a:endParaRPr lang="en-US"/>
          </a:p>
        </p:txBody>
      </p:sp>
    </p:spTree>
    <p:extLst>
      <p:ext uri="{BB962C8B-B14F-4D97-AF65-F5344CB8AC3E}">
        <p14:creationId xmlns:p14="http://schemas.microsoft.com/office/powerpoint/2010/main" val="624161268"/>
      </p:ext>
    </p:extLst>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C59A4309-B295-4490-9A9A-65C0202326D2}"/>
              </a:ext>
            </a:extLst>
          </p:cNvPr>
          <p:cNvSpPr>
            <a:spLocks noGrp="1" noChangeArrowheads="1"/>
          </p:cNvSpPr>
          <p:nvPr>
            <p:ph type="ctrTitle"/>
          </p:nvPr>
        </p:nvSpPr>
        <p:spPr>
          <a:xfrm>
            <a:off x="381000" y="1214303"/>
            <a:ext cx="8382000" cy="1754326"/>
          </a:xfrm>
          <a:effectLst>
            <a:outerShdw dist="35921" dir="2700000" algn="ctr" rotWithShape="0">
              <a:srgbClr val="33CCFF"/>
            </a:outerShdw>
          </a:effectLst>
        </p:spPr>
        <p:txBody>
          <a:bodyPr>
            <a:spAutoFit/>
          </a:bodyPr>
          <a:lstStyle/>
          <a:p>
            <a:pPr algn="ctr" eaLnBrk="1" hangingPunct="1">
              <a:defRPr/>
            </a:pPr>
            <a:r>
              <a:rPr lang="en-US" b="1" dirty="0">
                <a:solidFill>
                  <a:schemeClr val="tx1"/>
                </a:solidFill>
                <a:effectLst>
                  <a:outerShdw blurRad="38100" dist="38100" dir="2700000" algn="tl">
                    <a:srgbClr val="000000">
                      <a:alpha val="43137"/>
                    </a:srgbClr>
                  </a:outerShdw>
                </a:effectLst>
                <a:latin typeface="Arial" pitchFamily="34" charset="0"/>
                <a:cs typeface="Arial" pitchFamily="34" charset="0"/>
              </a:rPr>
              <a:t>Welcome Back – Part 4</a:t>
            </a:r>
            <a:br>
              <a:rPr lang="en-US" b="1" dirty="0">
                <a:solidFill>
                  <a:schemeClr val="tx1"/>
                </a:solidFill>
                <a:effectLst>
                  <a:outerShdw blurRad="38100" dist="38100" dir="2700000" algn="tl">
                    <a:srgbClr val="000000">
                      <a:alpha val="43137"/>
                    </a:srgbClr>
                  </a:outerShdw>
                </a:effectLst>
                <a:latin typeface="Arial" pitchFamily="34" charset="0"/>
                <a:cs typeface="Arial" pitchFamily="34" charset="0"/>
              </a:rPr>
            </a:br>
            <a:r>
              <a:rPr lang="en-US" b="1" dirty="0">
                <a:solidFill>
                  <a:schemeClr val="tx1"/>
                </a:solidFill>
                <a:effectLst>
                  <a:outerShdw blurRad="38100" dist="38100" dir="2700000" algn="tl">
                    <a:srgbClr val="000000">
                      <a:alpha val="43137"/>
                    </a:srgbClr>
                  </a:outerShdw>
                </a:effectLst>
                <a:latin typeface="Arial" pitchFamily="34" charset="0"/>
                <a:cs typeface="Arial" pitchFamily="34" charset="0"/>
              </a:rPr>
              <a:t>Jerusalem Is Rebuilt</a:t>
            </a:r>
          </a:p>
        </p:txBody>
      </p:sp>
      <p:sp>
        <p:nvSpPr>
          <p:cNvPr id="16387" name="Rectangle 3">
            <a:extLst>
              <a:ext uri="{FF2B5EF4-FFF2-40B4-BE49-F238E27FC236}">
                <a16:creationId xmlns:a16="http://schemas.microsoft.com/office/drawing/2014/main" id="{2FA39706-078D-440B-8848-FC65BB06F5B2}"/>
              </a:ext>
            </a:extLst>
          </p:cNvPr>
          <p:cNvSpPr>
            <a:spLocks noGrp="1" noChangeArrowheads="1"/>
          </p:cNvSpPr>
          <p:nvPr>
            <p:ph type="subTitle" idx="1"/>
          </p:nvPr>
        </p:nvSpPr>
        <p:spPr>
          <a:xfrm>
            <a:off x="381000" y="3124202"/>
            <a:ext cx="8382000" cy="486287"/>
          </a:xfrm>
        </p:spPr>
        <p:txBody>
          <a:bodyPr>
            <a:spAutoFit/>
          </a:bodyPr>
          <a:lstStyle/>
          <a:p>
            <a:pPr eaLnBrk="1" hangingPunct="1">
              <a:lnSpc>
                <a:spcPct val="80000"/>
              </a:lnSpc>
            </a:pPr>
            <a:r>
              <a:rPr lang="en-US" altLang="en-US" sz="2600" dirty="0">
                <a:solidFill>
                  <a:srgbClr val="FFC000"/>
                </a:solidFill>
                <a:latin typeface="Arial" panose="020B0604020202020204" pitchFamily="34" charset="0"/>
                <a:cs typeface="Arial" panose="020B0604020202020204" pitchFamily="34" charset="0"/>
              </a:rPr>
              <a:t>Ezra, Nehemiah, Esther, </a:t>
            </a:r>
            <a:r>
              <a:rPr lang="en-US" altLang="en-US" sz="3200" dirty="0">
                <a:solidFill>
                  <a:srgbClr val="FFFF00"/>
                </a:solidFill>
                <a:latin typeface="Arial" panose="020B0604020202020204" pitchFamily="34" charset="0"/>
                <a:cs typeface="Arial" panose="020B0604020202020204" pitchFamily="34" charset="0"/>
              </a:rPr>
              <a:t>Haggai</a:t>
            </a:r>
            <a:r>
              <a:rPr lang="en-US" altLang="en-US" sz="2600" dirty="0">
                <a:solidFill>
                  <a:srgbClr val="FFC000"/>
                </a:solidFill>
                <a:latin typeface="Arial" panose="020B0604020202020204" pitchFamily="34" charset="0"/>
                <a:cs typeface="Arial" panose="020B0604020202020204" pitchFamily="34" charset="0"/>
              </a:rPr>
              <a:t>, Zechariah, Malachi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3" name="Rectangle 2">
            <a:extLst>
              <a:ext uri="{FF2B5EF4-FFF2-40B4-BE49-F238E27FC236}">
                <a16:creationId xmlns:a16="http://schemas.microsoft.com/office/drawing/2014/main" id="{F56A3929-64E9-4F27-9574-1E2196F97A51}"/>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Return Number ONE</a:t>
            </a:r>
          </a:p>
        </p:txBody>
      </p:sp>
      <p:sp>
        <p:nvSpPr>
          <p:cNvPr id="21507" name="Rectangle 3">
            <a:extLst>
              <a:ext uri="{FF2B5EF4-FFF2-40B4-BE49-F238E27FC236}">
                <a16:creationId xmlns:a16="http://schemas.microsoft.com/office/drawing/2014/main" id="{BD6A345C-4B4A-4240-917D-352C9B883A9A}"/>
              </a:ext>
            </a:extLst>
          </p:cNvPr>
          <p:cNvSpPr>
            <a:spLocks noGrp="1" noChangeArrowheads="1"/>
          </p:cNvSpPr>
          <p:nvPr>
            <p:ph idx="1"/>
          </p:nvPr>
        </p:nvSpPr>
        <p:spPr>
          <a:xfrm>
            <a:off x="76200" y="1219200"/>
            <a:ext cx="8991600" cy="5515356"/>
          </a:xfrm>
        </p:spPr>
        <p:txBody>
          <a:bodyPr wrap="square">
            <a:spAutoFit/>
          </a:bodyPr>
          <a:lstStyle/>
          <a:p>
            <a:r>
              <a:rPr lang="en-US" altLang="en-US" sz="3200" dirty="0">
                <a:solidFill>
                  <a:schemeClr val="tx1"/>
                </a:solidFill>
                <a:latin typeface="Arial" panose="020B0604020202020204" pitchFamily="34" charset="0"/>
                <a:cs typeface="Arial" panose="020B0604020202020204" pitchFamily="34" charset="0"/>
              </a:rPr>
              <a:t>A new letter is sent to the king telling the story of Jerusalem correctly (Ezra 5)</a:t>
            </a:r>
          </a:p>
          <a:p>
            <a:pPr lvl="1"/>
            <a:r>
              <a:rPr lang="en-US" altLang="en-US" sz="3000" b="1" dirty="0">
                <a:solidFill>
                  <a:schemeClr val="tx1"/>
                </a:solidFill>
                <a:latin typeface="Arial" panose="020B0604020202020204" pitchFamily="34" charset="0"/>
                <a:cs typeface="Arial" panose="020B0604020202020204" pitchFamily="34" charset="0"/>
              </a:rPr>
              <a:t>Darius</a:t>
            </a:r>
            <a:r>
              <a:rPr lang="en-US" altLang="en-US" sz="3000" dirty="0">
                <a:solidFill>
                  <a:schemeClr val="tx1"/>
                </a:solidFill>
                <a:latin typeface="Arial" panose="020B0604020202020204" pitchFamily="34" charset="0"/>
                <a:cs typeface="Arial" panose="020B0604020202020204" pitchFamily="34" charset="0"/>
              </a:rPr>
              <a:t> checked the records and found the original decree from Cyrus in the palace of </a:t>
            </a:r>
            <a:r>
              <a:rPr lang="en-US" altLang="en-US" sz="3000" dirty="0" err="1">
                <a:solidFill>
                  <a:schemeClr val="tx1"/>
                </a:solidFill>
                <a:latin typeface="Arial" panose="020B0604020202020204" pitchFamily="34" charset="0"/>
                <a:cs typeface="Arial" panose="020B0604020202020204" pitchFamily="34" charset="0"/>
              </a:rPr>
              <a:t>Achmetha</a:t>
            </a:r>
            <a:r>
              <a:rPr lang="en-US" altLang="en-US" sz="3000" dirty="0">
                <a:solidFill>
                  <a:schemeClr val="tx1"/>
                </a:solidFill>
                <a:latin typeface="Arial" panose="020B0604020202020204" pitchFamily="34" charset="0"/>
                <a:cs typeface="Arial" panose="020B0604020202020204" pitchFamily="34" charset="0"/>
              </a:rPr>
              <a:t> in Media</a:t>
            </a:r>
          </a:p>
          <a:p>
            <a:pPr lvl="1"/>
            <a:r>
              <a:rPr lang="en-US" altLang="en-US" sz="3000" dirty="0">
                <a:solidFill>
                  <a:schemeClr val="tx1"/>
                </a:solidFill>
                <a:latin typeface="Arial" panose="020B0604020202020204" pitchFamily="34" charset="0"/>
                <a:cs typeface="Arial" panose="020B0604020202020204" pitchFamily="34" charset="0"/>
              </a:rPr>
              <a:t>He gave orders for the work to be finished and he forbade ANY opposition. (Ezra 6:1-2)</a:t>
            </a:r>
          </a:p>
          <a:p>
            <a:r>
              <a:rPr lang="en-US" altLang="en-US" sz="3200" dirty="0">
                <a:solidFill>
                  <a:schemeClr val="tx1"/>
                </a:solidFill>
                <a:latin typeface="Arial" panose="020B0604020202020204" pitchFamily="34" charset="0"/>
                <a:cs typeface="Arial" panose="020B0604020202020204" pitchFamily="34" charset="0"/>
              </a:rPr>
              <a:t>The temple was finished 20 years after it was begun</a:t>
            </a:r>
          </a:p>
          <a:p>
            <a:pPr lvl="1"/>
            <a:r>
              <a:rPr lang="en-US" altLang="en-US" sz="3000" dirty="0">
                <a:solidFill>
                  <a:schemeClr val="tx1"/>
                </a:solidFill>
                <a:latin typeface="Arial" panose="020B0604020202020204" pitchFamily="34" charset="0"/>
                <a:cs typeface="Arial" panose="020B0604020202020204" pitchFamily="34" charset="0"/>
              </a:rPr>
              <a:t>A total of 4 years labor time (520-516 BC)</a:t>
            </a:r>
          </a:p>
        </p:txBody>
      </p:sp>
      <p:cxnSp>
        <p:nvCxnSpPr>
          <p:cNvPr id="39944" name="Straight Connector 10">
            <a:extLst>
              <a:ext uri="{FF2B5EF4-FFF2-40B4-BE49-F238E27FC236}">
                <a16:creationId xmlns:a16="http://schemas.microsoft.com/office/drawing/2014/main" id="{20FF3649-5B20-4F4A-AF28-24D3F2140BD6}"/>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Rectangle 2">
            <a:extLst>
              <a:ext uri="{FF2B5EF4-FFF2-40B4-BE49-F238E27FC236}">
                <a16:creationId xmlns:a16="http://schemas.microsoft.com/office/drawing/2014/main" id="{AC0617C5-F5E9-4E20-AF81-3ECE594BC50B}"/>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Esther</a:t>
            </a:r>
          </a:p>
        </p:txBody>
      </p:sp>
      <p:sp>
        <p:nvSpPr>
          <p:cNvPr id="20483" name="Rectangle 3">
            <a:extLst>
              <a:ext uri="{FF2B5EF4-FFF2-40B4-BE49-F238E27FC236}">
                <a16:creationId xmlns:a16="http://schemas.microsoft.com/office/drawing/2014/main" id="{C4A32ADB-84C1-44AF-8534-ECD5A152DA2A}"/>
              </a:ext>
            </a:extLst>
          </p:cNvPr>
          <p:cNvSpPr>
            <a:spLocks noGrp="1" noChangeArrowheads="1"/>
          </p:cNvSpPr>
          <p:nvPr>
            <p:ph idx="1"/>
          </p:nvPr>
        </p:nvSpPr>
        <p:spPr>
          <a:xfrm>
            <a:off x="381000" y="1295400"/>
            <a:ext cx="8382000" cy="954107"/>
          </a:xfrm>
        </p:spPr>
        <p:txBody>
          <a:bodyPr>
            <a:spAutoFit/>
          </a:bodyPr>
          <a:lstStyle/>
          <a:p>
            <a:pPr eaLnBrk="1" hangingPunct="1"/>
            <a:r>
              <a:rPr lang="en-US" altLang="en-US" sz="2800" b="1" dirty="0">
                <a:solidFill>
                  <a:schemeClr val="tx1"/>
                </a:solidFill>
                <a:latin typeface="Arial" panose="020B0604020202020204" pitchFamily="34" charset="0"/>
                <a:cs typeface="Arial" panose="020B0604020202020204" pitchFamily="34" charset="0"/>
              </a:rPr>
              <a:t>Takes place approximately between chapters 6 and 7 of the book of Ezra.</a:t>
            </a:r>
          </a:p>
        </p:txBody>
      </p:sp>
      <p:cxnSp>
        <p:nvCxnSpPr>
          <p:cNvPr id="40968" name="Straight Connector 14">
            <a:extLst>
              <a:ext uri="{FF2B5EF4-FFF2-40B4-BE49-F238E27FC236}">
                <a16:creationId xmlns:a16="http://schemas.microsoft.com/office/drawing/2014/main" id="{C0FD19F0-A165-4877-AD75-0F4B7B589D55}"/>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Rectangle 2">
            <a:extLst>
              <a:ext uri="{FF2B5EF4-FFF2-40B4-BE49-F238E27FC236}">
                <a16:creationId xmlns:a16="http://schemas.microsoft.com/office/drawing/2014/main" id="{AC0617C5-F5E9-4E20-AF81-3ECE594BC50B}"/>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Haggai</a:t>
            </a:r>
          </a:p>
        </p:txBody>
      </p:sp>
      <p:sp>
        <p:nvSpPr>
          <p:cNvPr id="20483" name="Rectangle 3">
            <a:extLst>
              <a:ext uri="{FF2B5EF4-FFF2-40B4-BE49-F238E27FC236}">
                <a16:creationId xmlns:a16="http://schemas.microsoft.com/office/drawing/2014/main" id="{C4A32ADB-84C1-44AF-8534-ECD5A152DA2A}"/>
              </a:ext>
            </a:extLst>
          </p:cNvPr>
          <p:cNvSpPr>
            <a:spLocks noGrp="1" noChangeArrowheads="1"/>
          </p:cNvSpPr>
          <p:nvPr>
            <p:ph idx="1"/>
          </p:nvPr>
        </p:nvSpPr>
        <p:spPr>
          <a:xfrm>
            <a:off x="381000" y="1295400"/>
            <a:ext cx="8382000" cy="523220"/>
          </a:xfrm>
        </p:spPr>
        <p:txBody>
          <a:bodyPr>
            <a:spAutoFit/>
          </a:bodyPr>
          <a:lstStyle/>
          <a:p>
            <a:pPr eaLnBrk="1" hangingPunct="1"/>
            <a:r>
              <a:rPr lang="en-US" altLang="en-US" sz="2800" b="1" dirty="0">
                <a:solidFill>
                  <a:schemeClr val="tx1"/>
                </a:solidFill>
                <a:latin typeface="Arial" panose="020B0604020202020204" pitchFamily="34" charset="0"/>
                <a:cs typeface="Arial" panose="020B0604020202020204" pitchFamily="34" charset="0"/>
              </a:rPr>
              <a:t>“Consider Your Ways”</a:t>
            </a:r>
          </a:p>
        </p:txBody>
      </p:sp>
      <p:cxnSp>
        <p:nvCxnSpPr>
          <p:cNvPr id="40968" name="Straight Connector 14">
            <a:extLst>
              <a:ext uri="{FF2B5EF4-FFF2-40B4-BE49-F238E27FC236}">
                <a16:creationId xmlns:a16="http://schemas.microsoft.com/office/drawing/2014/main" id="{C0FD19F0-A165-4877-AD75-0F4B7B589D55}"/>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776124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740882"/>
            <a:ext cx="7765322" cy="707886"/>
          </a:xfrm>
          <a:noFill/>
        </p:spPr>
        <p:txBody>
          <a:bodyPr>
            <a:spAutoFit/>
          </a:bodyPr>
          <a:lstStyle/>
          <a:p>
            <a:r>
              <a:rPr lang="en-US" dirty="0">
                <a:solidFill>
                  <a:schemeClr val="tx1"/>
                </a:solidFill>
                <a:latin typeface="Arial" panose="020B0604020202020204" pitchFamily="34" charset="0"/>
                <a:cs typeface="Arial" panose="020B0604020202020204" pitchFamily="34" charset="0"/>
              </a:rPr>
              <a:t>History – Haggai</a:t>
            </a:r>
          </a:p>
        </p:txBody>
      </p:sp>
      <p:sp>
        <p:nvSpPr>
          <p:cNvPr id="3" name="Content Placeholder 2"/>
          <p:cNvSpPr>
            <a:spLocks noGrp="1"/>
          </p:cNvSpPr>
          <p:nvPr>
            <p:ph idx="1"/>
          </p:nvPr>
        </p:nvSpPr>
        <p:spPr>
          <a:xfrm>
            <a:off x="262708" y="1608625"/>
            <a:ext cx="8610600" cy="4118050"/>
          </a:xfrm>
          <a:noFill/>
        </p:spPr>
        <p:txBody>
          <a:bodyPr>
            <a:spAutoFit/>
          </a:bodyPr>
          <a:lstStyle/>
          <a:p>
            <a:pPr marL="36900" indent="0">
              <a:buNone/>
            </a:pPr>
            <a:r>
              <a:rPr lang="en-US" sz="2800" dirty="0">
                <a:solidFill>
                  <a:schemeClr val="tx1"/>
                </a:solidFill>
                <a:latin typeface="Arial" panose="020B0604020202020204" pitchFamily="34" charset="0"/>
                <a:cs typeface="Arial" panose="020B0604020202020204" pitchFamily="34" charset="0"/>
              </a:rPr>
              <a:t>Note four oracles are dated in this book that cover a period of four months:</a:t>
            </a:r>
          </a:p>
          <a:p>
            <a:pPr marL="744538" indent="-708025">
              <a:buNone/>
            </a:pPr>
            <a:r>
              <a:rPr lang="en-US" sz="3200" b="0" dirty="0">
                <a:solidFill>
                  <a:schemeClr val="tx1"/>
                </a:solidFill>
                <a:latin typeface="Arial" panose="020B0604020202020204" pitchFamily="34" charset="0"/>
                <a:cs typeface="Arial" panose="020B0604020202020204" pitchFamily="34" charset="0"/>
              </a:rPr>
              <a:t>1:1 In the second year of Darius, </a:t>
            </a:r>
            <a:r>
              <a:rPr lang="en-US" sz="3200" b="0" u="sng" dirty="0">
                <a:solidFill>
                  <a:schemeClr val="tx1"/>
                </a:solidFill>
                <a:latin typeface="Arial" panose="020B0604020202020204" pitchFamily="34" charset="0"/>
                <a:cs typeface="Arial" panose="020B0604020202020204" pitchFamily="34" charset="0"/>
              </a:rPr>
              <a:t>the sixth month</a:t>
            </a:r>
            <a:r>
              <a:rPr lang="en-US" sz="3200" b="0" dirty="0">
                <a:solidFill>
                  <a:schemeClr val="tx1"/>
                </a:solidFill>
                <a:latin typeface="Arial" panose="020B0604020202020204" pitchFamily="34" charset="0"/>
                <a:cs typeface="Arial" panose="020B0604020202020204" pitchFamily="34" charset="0"/>
              </a:rPr>
              <a:t>, first day.</a:t>
            </a:r>
          </a:p>
          <a:p>
            <a:pPr marL="36900" indent="0">
              <a:buNone/>
            </a:pPr>
            <a:r>
              <a:rPr lang="en-US" sz="3200" b="0" dirty="0">
                <a:solidFill>
                  <a:schemeClr val="tx1"/>
                </a:solidFill>
                <a:latin typeface="Arial" panose="020B0604020202020204" pitchFamily="34" charset="0"/>
                <a:cs typeface="Arial" panose="020B0604020202020204" pitchFamily="34" charset="0"/>
              </a:rPr>
              <a:t>2:1 </a:t>
            </a:r>
            <a:r>
              <a:rPr lang="en-US" sz="3200" b="0" u="sng" dirty="0">
                <a:solidFill>
                  <a:schemeClr val="tx1"/>
                </a:solidFill>
                <a:latin typeface="Arial" panose="020B0604020202020204" pitchFamily="34" charset="0"/>
                <a:cs typeface="Arial" panose="020B0604020202020204" pitchFamily="34" charset="0"/>
              </a:rPr>
              <a:t>In the seventh month</a:t>
            </a:r>
            <a:r>
              <a:rPr lang="en-US" sz="3200" b="0" dirty="0">
                <a:solidFill>
                  <a:schemeClr val="tx1"/>
                </a:solidFill>
                <a:latin typeface="Arial" panose="020B0604020202020204" pitchFamily="34" charset="0"/>
                <a:cs typeface="Arial" panose="020B0604020202020204" pitchFamily="34" charset="0"/>
              </a:rPr>
              <a:t>, twenty-first day.</a:t>
            </a:r>
          </a:p>
          <a:p>
            <a:pPr marL="36900" indent="0">
              <a:buNone/>
            </a:pPr>
            <a:r>
              <a:rPr lang="en-US" sz="3200" b="0" dirty="0">
                <a:solidFill>
                  <a:schemeClr val="tx1"/>
                </a:solidFill>
                <a:latin typeface="Arial" panose="020B0604020202020204" pitchFamily="34" charset="0"/>
                <a:cs typeface="Arial" panose="020B0604020202020204" pitchFamily="34" charset="0"/>
              </a:rPr>
              <a:t>2:10 </a:t>
            </a:r>
            <a:r>
              <a:rPr lang="en-US" sz="3200" b="0" u="sng" dirty="0">
                <a:solidFill>
                  <a:schemeClr val="tx1"/>
                </a:solidFill>
                <a:latin typeface="Arial" panose="020B0604020202020204" pitchFamily="34" charset="0"/>
                <a:cs typeface="Arial" panose="020B0604020202020204" pitchFamily="34" charset="0"/>
              </a:rPr>
              <a:t>In the ninth month</a:t>
            </a:r>
            <a:r>
              <a:rPr lang="en-US" sz="3200" b="0" dirty="0">
                <a:solidFill>
                  <a:schemeClr val="tx1"/>
                </a:solidFill>
                <a:latin typeface="Arial" panose="020B0604020202020204" pitchFamily="34" charset="0"/>
                <a:cs typeface="Arial" panose="020B0604020202020204" pitchFamily="34" charset="0"/>
              </a:rPr>
              <a:t>, twenty-fourth day.</a:t>
            </a:r>
          </a:p>
          <a:p>
            <a:pPr marL="36900" indent="0">
              <a:buNone/>
            </a:pPr>
            <a:r>
              <a:rPr lang="en-US" sz="3200" b="0" dirty="0">
                <a:solidFill>
                  <a:schemeClr val="tx1"/>
                </a:solidFill>
                <a:latin typeface="Arial" panose="020B0604020202020204" pitchFamily="34" charset="0"/>
                <a:cs typeface="Arial" panose="020B0604020202020204" pitchFamily="34" charset="0"/>
              </a:rPr>
              <a:t>2:20 </a:t>
            </a:r>
            <a:r>
              <a:rPr lang="en-US" sz="3200" b="0" u="sng" dirty="0">
                <a:solidFill>
                  <a:schemeClr val="tx1"/>
                </a:solidFill>
                <a:latin typeface="Arial" panose="020B0604020202020204" pitchFamily="34" charset="0"/>
                <a:cs typeface="Arial" panose="020B0604020202020204" pitchFamily="34" charset="0"/>
              </a:rPr>
              <a:t>In the ninth month</a:t>
            </a:r>
            <a:r>
              <a:rPr lang="en-US" sz="3200" b="0" dirty="0">
                <a:solidFill>
                  <a:schemeClr val="tx1"/>
                </a:solidFill>
                <a:latin typeface="Arial" panose="020B0604020202020204" pitchFamily="34" charset="0"/>
                <a:cs typeface="Arial" panose="020B0604020202020204" pitchFamily="34" charset="0"/>
              </a:rPr>
              <a:t>, twenty-fourth day.</a:t>
            </a:r>
            <a:endParaRPr lang="en-US" sz="2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C319D-C985-4907-95D2-E33760872A1A}"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cxnSp>
        <p:nvCxnSpPr>
          <p:cNvPr id="5" name="Straight Connector 14">
            <a:extLst>
              <a:ext uri="{FF2B5EF4-FFF2-40B4-BE49-F238E27FC236}">
                <a16:creationId xmlns:a16="http://schemas.microsoft.com/office/drawing/2014/main" id="{71D63658-5282-45AA-B255-F390FDFCD1FE}"/>
              </a:ext>
            </a:extLst>
          </p:cNvPr>
          <p:cNvCxnSpPr>
            <a:cxnSpLocks noChangeShapeType="1"/>
          </p:cNvCxnSpPr>
          <p:nvPr/>
        </p:nvCxnSpPr>
        <p:spPr bwMode="auto">
          <a:xfrm>
            <a:off x="457200" y="14478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608632"/>
            <a:ext cx="7765322" cy="707886"/>
          </a:xfrm>
          <a:noFill/>
        </p:spPr>
        <p:txBody>
          <a:bodyPr>
            <a:spAutoFit/>
          </a:bodyPr>
          <a:lstStyle/>
          <a:p>
            <a:r>
              <a:rPr lang="en-US" dirty="0">
                <a:solidFill>
                  <a:schemeClr val="tx1"/>
                </a:solidFill>
                <a:latin typeface="Arial" panose="020B0604020202020204" pitchFamily="34" charset="0"/>
                <a:cs typeface="Arial" panose="020B0604020202020204" pitchFamily="34" charset="0"/>
              </a:rPr>
              <a:t>History – Haggai</a:t>
            </a:r>
          </a:p>
        </p:txBody>
      </p:sp>
      <p:sp>
        <p:nvSpPr>
          <p:cNvPr id="3" name="Content Placeholder 2"/>
          <p:cNvSpPr>
            <a:spLocks noGrp="1"/>
          </p:cNvSpPr>
          <p:nvPr>
            <p:ph idx="1"/>
          </p:nvPr>
        </p:nvSpPr>
        <p:spPr>
          <a:xfrm>
            <a:off x="219173" y="1447800"/>
            <a:ext cx="8763000" cy="5367623"/>
          </a:xfrm>
        </p:spPr>
        <p:txBody>
          <a:bodyPr>
            <a:spAutoFit/>
          </a:bodyPr>
          <a:lstStyle/>
          <a:p>
            <a:pPr>
              <a:buFont typeface="Wingdings" panose="05000000000000000000" pitchFamily="2" charset="2"/>
              <a:buChar char="v"/>
            </a:pP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Date of the writing of Haggai. 1:1 (520 BC)</a:t>
            </a:r>
          </a:p>
          <a:p>
            <a:pPr>
              <a:buFont typeface="Wingdings" panose="05000000000000000000" pitchFamily="2" charset="2"/>
              <a:buChar char="v"/>
            </a:pPr>
            <a:r>
              <a:rPr lang="en-US" sz="3200" b="0" dirty="0">
                <a:solidFill>
                  <a:schemeClr val="tx1"/>
                </a:solidFill>
                <a:latin typeface="Arial" panose="020B0604020202020204" pitchFamily="34" charset="0"/>
                <a:cs typeface="Arial" panose="020B0604020202020204" pitchFamily="34" charset="0"/>
              </a:rPr>
              <a:t>Darius I, reigned over Persia from 522 to 486 BC Therefore these four messages would have been delivered by Haggai about 520 BC, </a:t>
            </a:r>
            <a:r>
              <a:rPr lang="en-US" sz="3200" b="0" i="1" dirty="0">
                <a:solidFill>
                  <a:schemeClr val="tx1"/>
                </a:solidFill>
                <a:latin typeface="Arial" panose="020B0604020202020204" pitchFamily="34" charset="0"/>
                <a:cs typeface="Arial" panose="020B0604020202020204" pitchFamily="34" charset="0"/>
              </a:rPr>
              <a:t>“in the second year of Darius the king” </a:t>
            </a:r>
            <a:r>
              <a:rPr lang="en-US" sz="3200" b="0" dirty="0">
                <a:solidFill>
                  <a:schemeClr val="tx1"/>
                </a:solidFill>
                <a:latin typeface="Arial" panose="020B0604020202020204" pitchFamily="34" charset="0"/>
                <a:cs typeface="Arial" panose="020B0604020202020204" pitchFamily="34" charset="0"/>
              </a:rPr>
              <a:t>(1:1).</a:t>
            </a:r>
          </a:p>
          <a:p>
            <a:pPr>
              <a:buFont typeface="Wingdings" panose="05000000000000000000" pitchFamily="2" charset="2"/>
              <a:buChar char="v"/>
            </a:pPr>
            <a:r>
              <a:rPr lang="en-US" sz="3200" b="0" dirty="0">
                <a:solidFill>
                  <a:schemeClr val="tx1"/>
                </a:solidFill>
                <a:latin typeface="Arial" panose="020B0604020202020204" pitchFamily="34" charset="0"/>
                <a:cs typeface="Arial" panose="020B0604020202020204" pitchFamily="34" charset="0"/>
              </a:rPr>
              <a:t>Sixteen years earlier (536 BC) 50,000 Jews had returned under the leadership of Zerubbabel. </a:t>
            </a:r>
            <a:br>
              <a:rPr lang="en-US" sz="3200" b="0" dirty="0">
                <a:solidFill>
                  <a:schemeClr val="tx1"/>
                </a:solidFill>
                <a:latin typeface="Arial" panose="020B0604020202020204" pitchFamily="34" charset="0"/>
                <a:cs typeface="Arial" panose="020B0604020202020204" pitchFamily="34" charset="0"/>
              </a:rPr>
            </a:br>
            <a:r>
              <a:rPr lang="en-US" sz="3200" b="0" dirty="0">
                <a:solidFill>
                  <a:schemeClr val="tx1"/>
                </a:solidFill>
                <a:latin typeface="Arial" panose="020B0604020202020204" pitchFamily="34" charset="0"/>
                <a:cs typeface="Arial" panose="020B0604020202020204" pitchFamily="34" charset="0"/>
              </a:rPr>
              <a:t>(cf. Isaiah 44:24-45:7; Jeremiah 25:11)</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C319D-C985-4907-95D2-E33760872A1A}"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cxnSp>
        <p:nvCxnSpPr>
          <p:cNvPr id="5" name="Straight Connector 14">
            <a:extLst>
              <a:ext uri="{FF2B5EF4-FFF2-40B4-BE49-F238E27FC236}">
                <a16:creationId xmlns:a16="http://schemas.microsoft.com/office/drawing/2014/main" id="{112B737A-CCFD-4483-9593-4AC4B0518BFE}"/>
              </a:ext>
            </a:extLst>
          </p:cNvPr>
          <p:cNvCxnSpPr>
            <a:cxnSpLocks noChangeShapeType="1"/>
          </p:cNvCxnSpPr>
          <p:nvPr/>
        </p:nvCxnSpPr>
        <p:spPr bwMode="auto">
          <a:xfrm>
            <a:off x="457200" y="13716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623450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740882"/>
            <a:ext cx="7765322" cy="707886"/>
          </a:xfrm>
          <a:noFill/>
        </p:spPr>
        <p:txBody>
          <a:bodyPr>
            <a:spAutoFit/>
          </a:bodyPr>
          <a:lstStyle/>
          <a:p>
            <a:r>
              <a:rPr kumimoji="0" lang="en-US" sz="4000" b="0" i="0" u="none" strike="noStrike" kern="1200" cap="none" spc="0" normalizeH="0" baseline="0" noProof="0" dirty="0">
                <a:ln>
                  <a:solidFill>
                    <a:prstClr val="black">
                      <a:lumMod val="75000"/>
                      <a:lumOff val="25000"/>
                      <a:alpha val="10000"/>
                    </a:prstClr>
                  </a:solidFill>
                </a:ln>
                <a:solidFill>
                  <a:schemeClr val="tx1"/>
                </a:solidFill>
                <a:effectLst>
                  <a:outerShdw blurRad="9525" dist="25400" dir="14640000" algn="tl" rotWithShape="0">
                    <a:prstClr val="black">
                      <a:alpha val="30000"/>
                    </a:prstClr>
                  </a:outerShdw>
                </a:effectLst>
                <a:uLnTx/>
                <a:uFillTx/>
                <a:latin typeface="Arial" panose="020B0604020202020204" pitchFamily="34" charset="0"/>
                <a:ea typeface="+mj-ea"/>
                <a:cs typeface="Arial" panose="020B0604020202020204" pitchFamily="34" charset="0"/>
              </a:rPr>
              <a:t>History – Haggai</a:t>
            </a:r>
            <a:endParaRPr lang="en-US" dirty="0">
              <a:solidFill>
                <a:schemeClr val="tx1"/>
              </a:solidFill>
            </a:endParaRPr>
          </a:p>
        </p:txBody>
      </p:sp>
      <p:sp>
        <p:nvSpPr>
          <p:cNvPr id="3" name="Content Placeholder 2"/>
          <p:cNvSpPr>
            <a:spLocks noGrp="1"/>
          </p:cNvSpPr>
          <p:nvPr>
            <p:ph idx="1"/>
          </p:nvPr>
        </p:nvSpPr>
        <p:spPr>
          <a:xfrm>
            <a:off x="657519" y="1905000"/>
            <a:ext cx="7848600" cy="4678204"/>
          </a:xfrm>
        </p:spPr>
        <p:txBody>
          <a:bodyPr>
            <a:spAutoFit/>
          </a:bodyPr>
          <a:lstStyle/>
          <a:p>
            <a:r>
              <a:rPr lang="en-US" sz="3200" b="0" dirty="0">
                <a:solidFill>
                  <a:schemeClr val="tx1"/>
                </a:solidFill>
                <a:latin typeface="Arial" panose="020B0604020202020204" pitchFamily="34" charset="0"/>
                <a:cs typeface="Arial" panose="020B0604020202020204" pitchFamily="34" charset="0"/>
              </a:rPr>
              <a:t>Haggai and Zechariah were sent to stir up the people and encourage them to complete the work. Ezra 5:1-2</a:t>
            </a:r>
          </a:p>
          <a:p>
            <a:r>
              <a:rPr lang="en-US" sz="3200" b="0" dirty="0">
                <a:solidFill>
                  <a:schemeClr val="tx1"/>
                </a:solidFill>
                <a:latin typeface="Arial" panose="020B0604020202020204" pitchFamily="34" charset="0"/>
                <a:cs typeface="Arial" panose="020B0604020202020204" pitchFamily="34" charset="0"/>
              </a:rPr>
              <a:t>Apathy</a:t>
            </a:r>
            <a:r>
              <a:rPr lang="en-US" sz="3200" b="0" i="1" dirty="0">
                <a:solidFill>
                  <a:schemeClr val="tx1"/>
                </a:solidFill>
                <a:latin typeface="Arial" panose="020B0604020202020204" pitchFamily="34" charset="0"/>
                <a:cs typeface="Arial" panose="020B0604020202020204" pitchFamily="34" charset="0"/>
              </a:rPr>
              <a:t>.</a:t>
            </a:r>
            <a:r>
              <a:rPr lang="en-US" sz="3200" b="0" dirty="0">
                <a:solidFill>
                  <a:schemeClr val="tx1"/>
                </a:solidFill>
                <a:latin typeface="Arial" panose="020B0604020202020204" pitchFamily="34" charset="0"/>
                <a:cs typeface="Arial" panose="020B0604020202020204" pitchFamily="34" charset="0"/>
              </a:rPr>
              <a:t> Haggai 1:2ff, </a:t>
            </a:r>
            <a:r>
              <a:rPr lang="en-US" sz="3200" b="0" i="1" dirty="0">
                <a:solidFill>
                  <a:schemeClr val="tx1"/>
                </a:solidFill>
                <a:latin typeface="Arial" panose="020B0604020202020204" pitchFamily="34" charset="0"/>
                <a:cs typeface="Arial" panose="020B0604020202020204" pitchFamily="34" charset="0"/>
              </a:rPr>
              <a:t>“It is not the time (for us) to come, the time for Jehovah’s house to be built.”</a:t>
            </a:r>
          </a:p>
          <a:p>
            <a:pPr lvl="1"/>
            <a:r>
              <a:rPr lang="en-US" sz="2800" b="0" dirty="0">
                <a:solidFill>
                  <a:schemeClr val="tx1"/>
                </a:solidFill>
                <a:latin typeface="Arial" panose="020B0604020202020204" pitchFamily="34" charset="0"/>
                <a:cs typeface="Arial" panose="020B0604020202020204" pitchFamily="34" charset="0"/>
              </a:rPr>
              <a:t>NOTE: Neither danger nor difficulty had prevented them from building their own luxurious houses.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C319D-C985-4907-95D2-E33760872A1A}"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cxnSp>
        <p:nvCxnSpPr>
          <p:cNvPr id="6" name="Straight Connector 14">
            <a:extLst>
              <a:ext uri="{FF2B5EF4-FFF2-40B4-BE49-F238E27FC236}">
                <a16:creationId xmlns:a16="http://schemas.microsoft.com/office/drawing/2014/main" id="{9D301C40-A1B8-475F-9195-5944132517BB}"/>
              </a:ext>
            </a:extLst>
          </p:cNvPr>
          <p:cNvCxnSpPr>
            <a:cxnSpLocks noChangeShapeType="1"/>
          </p:cNvCxnSpPr>
          <p:nvPr/>
        </p:nvCxnSpPr>
        <p:spPr bwMode="auto">
          <a:xfrm>
            <a:off x="457200" y="14478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40" y="42318"/>
            <a:ext cx="8795208" cy="1077218"/>
          </a:xfrm>
          <a:noFill/>
        </p:spPr>
        <p:txBody>
          <a:bodyPr wrap="square">
            <a:spAutoFit/>
          </a:bodyPr>
          <a:lstStyle/>
          <a:p>
            <a:pPr>
              <a:lnSpc>
                <a:spcPct val="80000"/>
              </a:lnSpc>
            </a:pPr>
            <a:r>
              <a:rPr lang="en-US" dirty="0">
                <a:solidFill>
                  <a:schemeClr val="tx1"/>
                </a:solidFill>
                <a:latin typeface="Arial" panose="020B0604020202020204" pitchFamily="34" charset="0"/>
                <a:cs typeface="Arial" panose="020B0604020202020204" pitchFamily="34" charset="0"/>
              </a:rPr>
              <a:t>Message 1 – The Time For Rebuilding The Temple Is Overdue. 1:1-15</a:t>
            </a:r>
          </a:p>
        </p:txBody>
      </p:sp>
      <p:sp>
        <p:nvSpPr>
          <p:cNvPr id="3" name="Content Placeholder 2"/>
          <p:cNvSpPr>
            <a:spLocks noGrp="1"/>
          </p:cNvSpPr>
          <p:nvPr>
            <p:ph idx="1"/>
          </p:nvPr>
        </p:nvSpPr>
        <p:spPr>
          <a:xfrm>
            <a:off x="407713" y="1385887"/>
            <a:ext cx="8349792" cy="4610493"/>
          </a:xfrm>
        </p:spPr>
        <p:txBody>
          <a:bodyPr wrap="square">
            <a:spAutoFit/>
          </a:bodyPr>
          <a:lstStyle/>
          <a:p>
            <a:pPr>
              <a:buNone/>
            </a:pPr>
            <a:r>
              <a:rPr lang="en-US" sz="3200"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Consider your ways</a:t>
            </a: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0" dirty="0">
                <a:solidFill>
                  <a:schemeClr val="tx1"/>
                </a:solidFill>
                <a:latin typeface="Arial" panose="020B0604020202020204" pitchFamily="34" charset="0"/>
                <a:cs typeface="Arial" panose="020B0604020202020204" pitchFamily="34" charset="0"/>
              </a:rPr>
              <a:t>Literally, the prophet urged, “Set your heart upon your ways.”</a:t>
            </a:r>
          </a:p>
          <a:p>
            <a:pPr lvl="1"/>
            <a:r>
              <a:rPr lang="en-US" sz="2800" b="0" dirty="0">
                <a:solidFill>
                  <a:schemeClr val="tx1"/>
                </a:solidFill>
                <a:latin typeface="Arial" panose="020B0604020202020204" pitchFamily="34" charset="0"/>
                <a:cs typeface="Arial" panose="020B0604020202020204" pitchFamily="34" charset="0"/>
              </a:rPr>
              <a:t>Work, but never satisfied.</a:t>
            </a:r>
          </a:p>
          <a:p>
            <a:pPr lvl="2"/>
            <a:r>
              <a:rPr lang="en-US" sz="2400" b="0" dirty="0">
                <a:solidFill>
                  <a:schemeClr val="tx1"/>
                </a:solidFill>
                <a:latin typeface="Arial" panose="020B0604020202020204" pitchFamily="34" charset="0"/>
                <a:cs typeface="Arial" panose="020B0604020202020204" pitchFamily="34" charset="0"/>
              </a:rPr>
              <a:t>Without the Lord, contentment and lasting happiness is impossible. Haggai 1:6</a:t>
            </a:r>
          </a:p>
          <a:p>
            <a:pPr lvl="1"/>
            <a:r>
              <a:rPr lang="en-US" sz="2800" b="0" dirty="0">
                <a:solidFill>
                  <a:schemeClr val="tx1"/>
                </a:solidFill>
                <a:latin typeface="Arial" panose="020B0604020202020204" pitchFamily="34" charset="0"/>
                <a:cs typeface="Arial" panose="020B0604020202020204" pitchFamily="34" charset="0"/>
              </a:rPr>
              <a:t>cf. Isaiah 5:8, 12; Proverbs 4:25-27</a:t>
            </a:r>
          </a:p>
          <a:p>
            <a:pPr lvl="1"/>
            <a:r>
              <a:rPr lang="en-US" sz="2800" b="0" dirty="0">
                <a:solidFill>
                  <a:schemeClr val="tx1"/>
                </a:solidFill>
                <a:latin typeface="Arial" panose="020B0604020202020204" pitchFamily="34" charset="0"/>
                <a:cs typeface="Arial" panose="020B0604020202020204" pitchFamily="34" charset="0"/>
              </a:rPr>
              <a:t>Priorities were wrong. Proverbs 14:12; Jeremiah 10:23; cf. Matthew 6:33; </a:t>
            </a:r>
            <a:br>
              <a:rPr lang="en-US" sz="2800" b="0" dirty="0">
                <a:solidFill>
                  <a:schemeClr val="tx1"/>
                </a:solidFill>
                <a:latin typeface="Arial" panose="020B0604020202020204" pitchFamily="34" charset="0"/>
                <a:cs typeface="Arial" panose="020B0604020202020204" pitchFamily="34" charset="0"/>
              </a:rPr>
            </a:br>
            <a:r>
              <a:rPr lang="en-US" sz="2800" b="0" dirty="0">
                <a:solidFill>
                  <a:schemeClr val="tx1"/>
                </a:solidFill>
                <a:latin typeface="Arial" panose="020B0604020202020204" pitchFamily="34" charset="0"/>
                <a:cs typeface="Arial" panose="020B0604020202020204" pitchFamily="34" charset="0"/>
              </a:rPr>
              <a:t>1 Timothy 6:6-8; Philippians 4:6-7</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C319D-C985-4907-95D2-E33760872A1A}"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cxnSp>
        <p:nvCxnSpPr>
          <p:cNvPr id="5" name="Straight Connector 14">
            <a:extLst>
              <a:ext uri="{FF2B5EF4-FFF2-40B4-BE49-F238E27FC236}">
                <a16:creationId xmlns:a16="http://schemas.microsoft.com/office/drawing/2014/main" id="{2F62E5E4-5A58-42FD-96B3-63CCCDCF8835}"/>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540" y="32891"/>
            <a:ext cx="8795208" cy="1077218"/>
          </a:xfrm>
          <a:noFill/>
        </p:spPr>
        <p:txBody>
          <a:bodyPr wrap="square">
            <a:spAutoFit/>
          </a:bodyPr>
          <a:lstStyle/>
          <a:p>
            <a:pPr>
              <a:lnSpc>
                <a:spcPct val="80000"/>
              </a:lnSpc>
            </a:pPr>
            <a:r>
              <a:rPr lang="en-US" dirty="0">
                <a:solidFill>
                  <a:schemeClr val="tx1"/>
                </a:solidFill>
                <a:latin typeface="Arial" panose="020B0604020202020204" pitchFamily="34" charset="0"/>
                <a:cs typeface="Arial" panose="020B0604020202020204" pitchFamily="34" charset="0"/>
              </a:rPr>
              <a:t>Message 1 – The Time For Rebuilding The Temple Is Overdue. 1:1-15</a:t>
            </a:r>
          </a:p>
        </p:txBody>
      </p:sp>
      <p:sp>
        <p:nvSpPr>
          <p:cNvPr id="3" name="Content Placeholder 2"/>
          <p:cNvSpPr>
            <a:spLocks noGrp="1"/>
          </p:cNvSpPr>
          <p:nvPr>
            <p:ph idx="1"/>
          </p:nvPr>
        </p:nvSpPr>
        <p:spPr>
          <a:xfrm>
            <a:off x="655951" y="1371600"/>
            <a:ext cx="7848600" cy="5016758"/>
          </a:xfrm>
        </p:spPr>
        <p:txBody>
          <a:bodyPr>
            <a:spAutoFit/>
          </a:bodyPr>
          <a:lstStyle/>
          <a:p>
            <a:r>
              <a:rPr lang="en-US" sz="3200" b="0" dirty="0">
                <a:solidFill>
                  <a:schemeClr val="tx1"/>
                </a:solidFill>
                <a:latin typeface="Arial" panose="020B0604020202020204" pitchFamily="34" charset="0"/>
                <a:cs typeface="Arial" panose="020B0604020202020204" pitchFamily="34" charset="0"/>
              </a:rPr>
              <a:t>Micah 6:7-8, </a:t>
            </a:r>
            <a:r>
              <a:rPr lang="en-US" sz="3200" b="0" i="1" dirty="0">
                <a:solidFill>
                  <a:schemeClr val="tx1"/>
                </a:solidFill>
                <a:latin typeface="Arial" panose="020B0604020202020204" pitchFamily="34" charset="0"/>
                <a:cs typeface="Arial" panose="020B0604020202020204" pitchFamily="34" charset="0"/>
              </a:rPr>
              <a:t>“Will Jehovah be pleased with thousands of rams, (or) with ten thousands of rivers of oil? shall I give my first-born for my transgression, the fruit of my body for the sin of my soul? He hath showed thee, O man, what is good; and what doth Jehovah require of thee, but to do justly, and to love kindness, and to walk humbly with thy God?”</a:t>
            </a:r>
            <a:r>
              <a:rPr lang="en-US" sz="3200" b="0" dirty="0">
                <a:solidFill>
                  <a:schemeClr val="tx1"/>
                </a:solidFill>
                <a:latin typeface="Arial" panose="020B0604020202020204" pitchFamily="34" charset="0"/>
                <a:cs typeface="Arial" panose="020B0604020202020204" pitchFamily="34" charset="0"/>
              </a:rPr>
              <a:t> </a:t>
            </a:r>
            <a:br>
              <a:rPr lang="en-US" sz="3200" b="0" dirty="0">
                <a:solidFill>
                  <a:schemeClr val="tx1"/>
                </a:solidFill>
                <a:latin typeface="Arial" panose="020B0604020202020204" pitchFamily="34" charset="0"/>
                <a:cs typeface="Arial" panose="020B0604020202020204" pitchFamily="34" charset="0"/>
              </a:rPr>
            </a:br>
            <a:r>
              <a:rPr lang="en-US" sz="3200" b="0" dirty="0">
                <a:solidFill>
                  <a:schemeClr val="tx1"/>
                </a:solidFill>
                <a:latin typeface="Arial" panose="020B0604020202020204" pitchFamily="34" charset="0"/>
                <a:cs typeface="Arial" panose="020B0604020202020204" pitchFamily="34" charset="0"/>
              </a:rPr>
              <a:t>cf. Psalms 51:16-17</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C319D-C985-4907-95D2-E33760872A1A}"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cxnSp>
        <p:nvCxnSpPr>
          <p:cNvPr id="5" name="Straight Connector 14">
            <a:extLst>
              <a:ext uri="{FF2B5EF4-FFF2-40B4-BE49-F238E27FC236}">
                <a16:creationId xmlns:a16="http://schemas.microsoft.com/office/drawing/2014/main" id="{509392F5-EB24-4A45-92D8-CCA4BF9FE044}"/>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77637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113" y="32891"/>
            <a:ext cx="8804635" cy="1077218"/>
          </a:xfrm>
          <a:noFill/>
        </p:spPr>
        <p:txBody>
          <a:bodyPr wrap="square">
            <a:spAutoFit/>
          </a:bodyPr>
          <a:lstStyle/>
          <a:p>
            <a:pPr>
              <a:lnSpc>
                <a:spcPct val="80000"/>
              </a:lnSpc>
            </a:pPr>
            <a:r>
              <a:rPr lang="en-US" dirty="0">
                <a:solidFill>
                  <a:schemeClr val="tx1"/>
                </a:solidFill>
                <a:latin typeface="Arial" panose="020B0604020202020204" pitchFamily="34" charset="0"/>
                <a:cs typeface="Arial" panose="020B0604020202020204" pitchFamily="34" charset="0"/>
              </a:rPr>
              <a:t>Message 1 – The Time For Rebuilding The Temple Is Overdue. 1:1-15</a:t>
            </a:r>
          </a:p>
        </p:txBody>
      </p:sp>
      <p:sp>
        <p:nvSpPr>
          <p:cNvPr id="3" name="Content Placeholder 2"/>
          <p:cNvSpPr>
            <a:spLocks noGrp="1"/>
          </p:cNvSpPr>
          <p:nvPr>
            <p:ph idx="1"/>
          </p:nvPr>
        </p:nvSpPr>
        <p:spPr>
          <a:xfrm>
            <a:off x="533400" y="1352550"/>
            <a:ext cx="8153400" cy="4927503"/>
          </a:xfrm>
        </p:spPr>
        <p:txBody>
          <a:bodyPr>
            <a:spAutoFit/>
          </a:bodyPr>
          <a:lstStyle/>
          <a:p>
            <a:pPr>
              <a:buNone/>
            </a:pPr>
            <a:r>
              <a:rPr lang="en-US" sz="3200"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Response to this message</a:t>
            </a: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Haggai 1:12 -15</a:t>
            </a:r>
          </a:p>
          <a:p>
            <a:r>
              <a:rPr lang="en-US" sz="3200" b="0" dirty="0">
                <a:solidFill>
                  <a:schemeClr val="tx1"/>
                </a:solidFill>
                <a:latin typeface="Arial" panose="020B0604020202020204" pitchFamily="34" charset="0"/>
                <a:cs typeface="Arial" panose="020B0604020202020204" pitchFamily="34" charset="0"/>
              </a:rPr>
              <a:t>Remnant of the people obeyed and feared. </a:t>
            </a:r>
            <a:r>
              <a:rPr lang="en-US" sz="4000" b="0" i="1" dirty="0">
                <a:solidFill>
                  <a:schemeClr val="tx1"/>
                </a:solidFill>
                <a:latin typeface="Arial" panose="020B0604020202020204" pitchFamily="34" charset="0"/>
                <a:cs typeface="Arial" panose="020B0604020202020204" pitchFamily="34" charset="0"/>
              </a:rPr>
              <a:t>“The fear of the Lord is the beginning of wisdom”</a:t>
            </a:r>
            <a:br>
              <a:rPr lang="en-US" sz="4000" b="0" i="1" dirty="0">
                <a:solidFill>
                  <a:schemeClr val="tx1"/>
                </a:solidFill>
                <a:latin typeface="Arial" panose="020B0604020202020204" pitchFamily="34" charset="0"/>
                <a:cs typeface="Arial" panose="020B0604020202020204" pitchFamily="34" charset="0"/>
              </a:rPr>
            </a:br>
            <a:r>
              <a:rPr lang="en-US" sz="4000" b="0" dirty="0">
                <a:solidFill>
                  <a:schemeClr val="tx1"/>
                </a:solidFill>
                <a:latin typeface="Arial" panose="020B0604020202020204" pitchFamily="34" charset="0"/>
                <a:cs typeface="Arial" panose="020B0604020202020204" pitchFamily="34" charset="0"/>
              </a:rPr>
              <a:t>(Proverbs 9:10).</a:t>
            </a:r>
            <a:endParaRPr lang="en-US" sz="3200" b="0" dirty="0">
              <a:solidFill>
                <a:schemeClr val="tx1"/>
              </a:solidFill>
              <a:latin typeface="Arial" panose="020B0604020202020204" pitchFamily="34" charset="0"/>
              <a:cs typeface="Arial" panose="020B0604020202020204" pitchFamily="34" charset="0"/>
            </a:endParaRPr>
          </a:p>
          <a:p>
            <a:r>
              <a:rPr lang="en-US" sz="3200" b="0" dirty="0">
                <a:solidFill>
                  <a:schemeClr val="tx1"/>
                </a:solidFill>
                <a:latin typeface="Arial" panose="020B0604020202020204" pitchFamily="34" charset="0"/>
                <a:cs typeface="Arial" panose="020B0604020202020204" pitchFamily="34" charset="0"/>
              </a:rPr>
              <a:t>Spirit stirred.</a:t>
            </a:r>
          </a:p>
          <a:p>
            <a:r>
              <a:rPr lang="en-US" sz="3200" b="0" dirty="0">
                <a:solidFill>
                  <a:schemeClr val="tx1"/>
                </a:solidFill>
                <a:latin typeface="Arial" panose="020B0604020202020204" pitchFamily="34" charset="0"/>
                <a:cs typeface="Arial" panose="020B0604020202020204" pitchFamily="34" charset="0"/>
              </a:rPr>
              <a:t>Work started 23 days after the word was first delivered by Haggai (cf. 1:1 with 1:15)</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C319D-C985-4907-95D2-E33760872A1A}"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cxnSp>
        <p:nvCxnSpPr>
          <p:cNvPr id="5" name="Straight Connector 14">
            <a:extLst>
              <a:ext uri="{FF2B5EF4-FFF2-40B4-BE49-F238E27FC236}">
                <a16:creationId xmlns:a16="http://schemas.microsoft.com/office/drawing/2014/main" id="{5BC4A777-9DF4-4A26-8F8C-C591143E95EB}"/>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2645"/>
            <a:ext cx="8991600" cy="1261884"/>
          </a:xfrm>
          <a:noFill/>
        </p:spPr>
        <p:txBody>
          <a:bodyPr wrap="square">
            <a:spAutoFit/>
          </a:bodyPr>
          <a:lstStyle/>
          <a:p>
            <a:r>
              <a:rPr lang="en-US" sz="3800" dirty="0">
                <a:solidFill>
                  <a:schemeClr val="tx1"/>
                </a:solidFill>
                <a:latin typeface="Arial" panose="020B0604020202020204" pitchFamily="34" charset="0"/>
                <a:cs typeface="Arial" panose="020B0604020202020204" pitchFamily="34" charset="0"/>
              </a:rPr>
              <a:t>Message 2 – Consolation To Those Who Remembered The Former Glory. 2:1-9</a:t>
            </a:r>
          </a:p>
        </p:txBody>
      </p:sp>
      <p:sp>
        <p:nvSpPr>
          <p:cNvPr id="3" name="Content Placeholder 2"/>
          <p:cNvSpPr>
            <a:spLocks noGrp="1"/>
          </p:cNvSpPr>
          <p:nvPr>
            <p:ph idx="1"/>
          </p:nvPr>
        </p:nvSpPr>
        <p:spPr>
          <a:xfrm>
            <a:off x="201103" y="1676400"/>
            <a:ext cx="8763000" cy="4355038"/>
          </a:xfrm>
          <a:effectLst/>
        </p:spPr>
        <p:txBody>
          <a:bodyPr wrap="square">
            <a:spAutoFit/>
          </a:bodyPr>
          <a:lstStyle/>
          <a:p>
            <a:pPr>
              <a:buNone/>
            </a:pPr>
            <a:r>
              <a:rPr lang="en-US" sz="2800"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Lord will be with the builders of the temple</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2:1-5</a:t>
            </a:r>
          </a:p>
          <a:p>
            <a:r>
              <a:rPr lang="en-US" sz="2800" b="0" dirty="0">
                <a:solidFill>
                  <a:schemeClr val="tx1"/>
                </a:solidFill>
                <a:latin typeface="Arial" panose="020B0604020202020204" pitchFamily="34" charset="0"/>
                <a:cs typeface="Arial" panose="020B0604020202020204" pitchFamily="34" charset="0"/>
              </a:rPr>
              <a:t>Anticipated disappointment. cf. Ezra 3:12</a:t>
            </a:r>
          </a:p>
          <a:p>
            <a:r>
              <a:rPr lang="en-US" sz="2800" b="0" dirty="0">
                <a:solidFill>
                  <a:schemeClr val="tx1"/>
                </a:solidFill>
                <a:latin typeface="Arial" panose="020B0604020202020204" pitchFamily="34" charset="0"/>
                <a:cs typeface="Arial" panose="020B0604020202020204" pitchFamily="34" charset="0"/>
              </a:rPr>
              <a:t>Splendor of Solomon’s temple. 1 Kings 6:22, 28, 30; </a:t>
            </a:r>
            <a:r>
              <a:rPr lang="en-US" sz="2800" b="0" u="sng" dirty="0">
                <a:solidFill>
                  <a:schemeClr val="tx1"/>
                </a:solidFill>
                <a:latin typeface="Arial" panose="020B0604020202020204" pitchFamily="34" charset="0"/>
                <a:cs typeface="Arial" panose="020B0604020202020204" pitchFamily="34" charset="0"/>
              </a:rPr>
              <a:t>7:48-50</a:t>
            </a:r>
          </a:p>
          <a:p>
            <a:r>
              <a:rPr lang="en-US" sz="2800" b="0" i="1" dirty="0">
                <a:solidFill>
                  <a:schemeClr val="tx1"/>
                </a:solidFill>
                <a:latin typeface="Arial" panose="020B0604020202020204" pitchFamily="34" charset="0"/>
                <a:cs typeface="Arial" panose="020B0604020202020204" pitchFamily="34" charset="0"/>
              </a:rPr>
              <a:t>“Be Strong” </a:t>
            </a:r>
            <a:r>
              <a:rPr lang="en-US" sz="2800" b="0" dirty="0">
                <a:solidFill>
                  <a:schemeClr val="tx1"/>
                </a:solidFill>
                <a:latin typeface="Arial" panose="020B0604020202020204" pitchFamily="34" charset="0"/>
                <a:cs typeface="Arial" panose="020B0604020202020204" pitchFamily="34" charset="0"/>
              </a:rPr>
              <a:t>– Strength not in numbers </a:t>
            </a:r>
            <a:br>
              <a:rPr lang="en-US" sz="2800" b="0" dirty="0">
                <a:solidFill>
                  <a:schemeClr val="tx1"/>
                </a:solidFill>
                <a:latin typeface="Arial" panose="020B0604020202020204" pitchFamily="34" charset="0"/>
                <a:cs typeface="Arial" panose="020B0604020202020204" pitchFamily="34" charset="0"/>
              </a:rPr>
            </a:br>
            <a:r>
              <a:rPr lang="en-US" sz="2800" b="0" dirty="0">
                <a:solidFill>
                  <a:schemeClr val="tx1"/>
                </a:solidFill>
                <a:latin typeface="Arial" panose="020B0604020202020204" pitchFamily="34" charset="0"/>
                <a:cs typeface="Arial" panose="020B0604020202020204" pitchFamily="34" charset="0"/>
              </a:rPr>
              <a:t>(Deuteronomy 7:7-8; Judges 7; cf. Ephesians 6:10)</a:t>
            </a:r>
          </a:p>
          <a:p>
            <a:r>
              <a:rPr lang="en-US" sz="2800" b="0" i="1" dirty="0">
                <a:solidFill>
                  <a:schemeClr val="tx1"/>
                </a:solidFill>
                <a:latin typeface="Arial" panose="020B0604020202020204" pitchFamily="34" charset="0"/>
                <a:cs typeface="Arial" panose="020B0604020202020204" pitchFamily="34" charset="0"/>
              </a:rPr>
              <a:t>“Work” </a:t>
            </a:r>
            <a:r>
              <a:rPr lang="en-US" sz="2800" b="0" dirty="0">
                <a:solidFill>
                  <a:schemeClr val="tx1"/>
                </a:solidFill>
                <a:latin typeface="Arial" panose="020B0604020202020204" pitchFamily="34" charset="0"/>
                <a:cs typeface="Arial" panose="020B0604020202020204" pitchFamily="34" charset="0"/>
              </a:rPr>
              <a:t>– cf. Nehemiah 4:6; Matthew 9:37-39</a:t>
            </a:r>
          </a:p>
          <a:p>
            <a:r>
              <a:rPr lang="en-US" sz="2800" b="0" i="1" dirty="0">
                <a:solidFill>
                  <a:schemeClr val="tx1"/>
                </a:solidFill>
                <a:latin typeface="Arial" panose="020B0604020202020204" pitchFamily="34" charset="0"/>
                <a:cs typeface="Arial" panose="020B0604020202020204" pitchFamily="34" charset="0"/>
              </a:rPr>
              <a:t>“I am with you.” </a:t>
            </a:r>
            <a:r>
              <a:rPr lang="en-US" sz="2800" b="0" dirty="0">
                <a:solidFill>
                  <a:schemeClr val="tx1"/>
                </a:solidFill>
                <a:latin typeface="Arial" panose="020B0604020202020204" pitchFamily="34" charset="0"/>
                <a:cs typeface="Arial" panose="020B0604020202020204" pitchFamily="34" charset="0"/>
              </a:rPr>
              <a:t>cf. Matthew 28:20</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C319D-C985-4907-95D2-E33760872A1A}"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cxnSp>
        <p:nvCxnSpPr>
          <p:cNvPr id="5" name="Straight Connector 14">
            <a:extLst>
              <a:ext uri="{FF2B5EF4-FFF2-40B4-BE49-F238E27FC236}">
                <a16:creationId xmlns:a16="http://schemas.microsoft.com/office/drawing/2014/main" id="{E879E6DA-3492-4CDA-AE3F-EAE556371D22}"/>
              </a:ext>
            </a:extLst>
          </p:cNvPr>
          <p:cNvCxnSpPr>
            <a:cxnSpLocks noChangeShapeType="1"/>
          </p:cNvCxnSpPr>
          <p:nvPr/>
        </p:nvCxnSpPr>
        <p:spPr bwMode="auto">
          <a:xfrm>
            <a:off x="457200" y="1417638"/>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slide(fromBottom)">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slide(fromBottom)">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1AFAF9E9-F4B5-4108-883B-95DE3EDA1ADB}"/>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Jerusalem Is Rebuilt</a:t>
            </a:r>
          </a:p>
        </p:txBody>
      </p:sp>
      <p:sp>
        <p:nvSpPr>
          <p:cNvPr id="7171" name="Rectangle 3">
            <a:extLst>
              <a:ext uri="{FF2B5EF4-FFF2-40B4-BE49-F238E27FC236}">
                <a16:creationId xmlns:a16="http://schemas.microsoft.com/office/drawing/2014/main" id="{642A96EB-C603-4BB3-AB54-57E02179BBB5}"/>
              </a:ext>
            </a:extLst>
          </p:cNvPr>
          <p:cNvSpPr>
            <a:spLocks noGrp="1" noChangeArrowheads="1"/>
          </p:cNvSpPr>
          <p:nvPr>
            <p:ph idx="1"/>
          </p:nvPr>
        </p:nvSpPr>
        <p:spPr>
          <a:xfrm>
            <a:off x="381000" y="1219200"/>
            <a:ext cx="8458200" cy="2677656"/>
          </a:xfrm>
        </p:spPr>
        <p:txBody>
          <a:bodyPr>
            <a:spAutoFit/>
          </a:bodyPr>
          <a:lstStyle/>
          <a:p>
            <a:pPr eaLnBrk="1" hangingPunct="1"/>
            <a:r>
              <a:rPr lang="en-US" altLang="en-US" sz="2800" dirty="0">
                <a:solidFill>
                  <a:schemeClr val="tx1"/>
                </a:solidFill>
                <a:latin typeface="Arial" panose="020B0604020202020204" pitchFamily="34" charset="0"/>
                <a:cs typeface="Arial" panose="020B0604020202020204" pitchFamily="34" charset="0"/>
              </a:rPr>
              <a:t>Permission to go home included all the tribes of the Israelites. Ezra 1:3</a:t>
            </a:r>
          </a:p>
          <a:p>
            <a:pPr lvl="1" eaLnBrk="1" hangingPunct="1"/>
            <a:r>
              <a:rPr lang="en-US" altLang="en-US" sz="3000" dirty="0">
                <a:solidFill>
                  <a:schemeClr val="tx1"/>
                </a:solidFill>
                <a:latin typeface="Arial" panose="020B0604020202020204" pitchFamily="34" charset="0"/>
                <a:cs typeface="Arial" panose="020B0604020202020204" pitchFamily="34" charset="0"/>
              </a:rPr>
              <a:t>Israel (Northern tribes) was scattered throughout the Assyrian empire</a:t>
            </a:r>
          </a:p>
          <a:p>
            <a:pPr lvl="1" eaLnBrk="1" hangingPunct="1"/>
            <a:r>
              <a:rPr lang="en-US" altLang="en-US" sz="3000" dirty="0">
                <a:solidFill>
                  <a:schemeClr val="tx1"/>
                </a:solidFill>
                <a:latin typeface="Arial" panose="020B0604020202020204" pitchFamily="34" charset="0"/>
                <a:cs typeface="Arial" panose="020B0604020202020204" pitchFamily="34" charset="0"/>
              </a:rPr>
              <a:t>Judah (Southern tribes) scattered in Babylon</a:t>
            </a:r>
          </a:p>
        </p:txBody>
      </p:sp>
      <p:pic>
        <p:nvPicPr>
          <p:cNvPr id="7179" name="Picture 11">
            <a:extLst>
              <a:ext uri="{FF2B5EF4-FFF2-40B4-BE49-F238E27FC236}">
                <a16:creationId xmlns:a16="http://schemas.microsoft.com/office/drawing/2014/main" id="{8A388D94-6B77-4247-9A93-0C50F521A2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027" y="3886201"/>
            <a:ext cx="4371975"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2">
            <a:extLst>
              <a:ext uri="{FF2B5EF4-FFF2-40B4-BE49-F238E27FC236}">
                <a16:creationId xmlns:a16="http://schemas.microsoft.com/office/drawing/2014/main" id="{26D4DF42-A9B0-48BE-81CF-3174A83D08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1" y="3895729"/>
            <a:ext cx="4371975" cy="2800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7418" name="Straight Connector 11">
            <a:extLst>
              <a:ext uri="{FF2B5EF4-FFF2-40B4-BE49-F238E27FC236}">
                <a16:creationId xmlns:a16="http://schemas.microsoft.com/office/drawing/2014/main" id="{5B903060-41A4-411E-B41A-D3CB48CF3722}"/>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83218"/>
            <a:ext cx="8915400" cy="1261884"/>
          </a:xfrm>
          <a:noFill/>
        </p:spPr>
        <p:txBody>
          <a:bodyPr wrap="square">
            <a:spAutoFit/>
          </a:bodyPr>
          <a:lstStyle/>
          <a:p>
            <a:r>
              <a:rPr lang="en-US" sz="3800" dirty="0">
                <a:solidFill>
                  <a:schemeClr val="tx1"/>
                </a:solidFill>
                <a:latin typeface="Arial" panose="020B0604020202020204" pitchFamily="34" charset="0"/>
                <a:cs typeface="Arial" panose="020B0604020202020204" pitchFamily="34" charset="0"/>
              </a:rPr>
              <a:t>Message 2 – Consolation To Those Who Remembered The Former Glory. 2:1-9</a:t>
            </a:r>
          </a:p>
        </p:txBody>
      </p:sp>
      <p:sp>
        <p:nvSpPr>
          <p:cNvPr id="3" name="Content Placeholder 2"/>
          <p:cNvSpPr>
            <a:spLocks noGrp="1"/>
          </p:cNvSpPr>
          <p:nvPr>
            <p:ph idx="1"/>
          </p:nvPr>
        </p:nvSpPr>
        <p:spPr>
          <a:xfrm>
            <a:off x="153184" y="1447800"/>
            <a:ext cx="8839200" cy="5281446"/>
          </a:xfrm>
          <a:effectLst/>
        </p:spPr>
        <p:txBody>
          <a:bodyPr>
            <a:spAutoFit/>
          </a:bodyPr>
          <a:lstStyle/>
          <a:p>
            <a:pPr>
              <a:buNone/>
            </a:pPr>
            <a:r>
              <a:rPr lang="en-US" sz="3200"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Temple’s Future Glory</a:t>
            </a: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2:6-9</a:t>
            </a:r>
          </a:p>
          <a:p>
            <a:r>
              <a:rPr lang="en-US" sz="3200" b="0" dirty="0">
                <a:solidFill>
                  <a:schemeClr val="tx1"/>
                </a:solidFill>
                <a:latin typeface="Arial" panose="020B0604020202020204" pitchFamily="34" charset="0"/>
                <a:cs typeface="Arial" panose="020B0604020202020204" pitchFamily="34" charset="0"/>
              </a:rPr>
              <a:t>Gifts received from:</a:t>
            </a:r>
          </a:p>
          <a:p>
            <a:pPr lvl="1"/>
            <a:r>
              <a:rPr lang="en-US" sz="2800" b="0" dirty="0">
                <a:solidFill>
                  <a:schemeClr val="tx1"/>
                </a:solidFill>
                <a:latin typeface="Arial" panose="020B0604020202020204" pitchFamily="34" charset="0"/>
                <a:cs typeface="Arial" panose="020B0604020202020204" pitchFamily="34" charset="0"/>
              </a:rPr>
              <a:t>Cyrus (Ezra 1:7-11; 3:7)</a:t>
            </a:r>
          </a:p>
          <a:p>
            <a:pPr lvl="1"/>
            <a:r>
              <a:rPr lang="en-US" sz="2800" b="0" dirty="0">
                <a:solidFill>
                  <a:schemeClr val="tx1"/>
                </a:solidFill>
                <a:latin typeface="Arial" panose="020B0604020202020204" pitchFamily="34" charset="0"/>
                <a:cs typeface="Arial" panose="020B0604020202020204" pitchFamily="34" charset="0"/>
              </a:rPr>
              <a:t>Darius (Ezra 6:9-13)</a:t>
            </a:r>
          </a:p>
          <a:p>
            <a:pPr lvl="1"/>
            <a:r>
              <a:rPr lang="en-US" sz="2800" b="0" dirty="0">
                <a:solidFill>
                  <a:schemeClr val="tx1"/>
                </a:solidFill>
                <a:latin typeface="Arial" panose="020B0604020202020204" pitchFamily="34" charset="0"/>
                <a:cs typeface="Arial" panose="020B0604020202020204" pitchFamily="34" charset="0"/>
              </a:rPr>
              <a:t>Artaxerxes (Ezra 7:12-26)</a:t>
            </a:r>
          </a:p>
          <a:p>
            <a:pPr lvl="1"/>
            <a:r>
              <a:rPr lang="en-US" sz="2800" b="0" dirty="0">
                <a:solidFill>
                  <a:schemeClr val="tx1"/>
                </a:solidFill>
                <a:latin typeface="Arial" panose="020B0604020202020204" pitchFamily="34" charset="0"/>
                <a:cs typeface="Arial" panose="020B0604020202020204" pitchFamily="34" charset="0"/>
              </a:rPr>
              <a:t>Other Gentiles. (Isaiah 60:5,11) Glorified Zion.</a:t>
            </a:r>
          </a:p>
          <a:p>
            <a:r>
              <a:rPr lang="en-US" sz="3200" b="0" dirty="0">
                <a:solidFill>
                  <a:schemeClr val="tx1"/>
                </a:solidFill>
                <a:latin typeface="Arial" panose="020B0604020202020204" pitchFamily="34" charset="0"/>
                <a:cs typeface="Arial" panose="020B0604020202020204" pitchFamily="34" charset="0"/>
              </a:rPr>
              <a:t>May be a type of the temple built by Christ. </a:t>
            </a:r>
            <a:br>
              <a:rPr lang="en-US" sz="3200" b="0" dirty="0">
                <a:solidFill>
                  <a:schemeClr val="tx1"/>
                </a:solidFill>
                <a:latin typeface="Arial" panose="020B0604020202020204" pitchFamily="34" charset="0"/>
                <a:cs typeface="Arial" panose="020B0604020202020204" pitchFamily="34" charset="0"/>
              </a:rPr>
            </a:br>
            <a:r>
              <a:rPr lang="en-US" sz="3200" b="0" dirty="0">
                <a:solidFill>
                  <a:schemeClr val="tx1"/>
                </a:solidFill>
                <a:latin typeface="Arial" panose="020B0604020202020204" pitchFamily="34" charset="0"/>
                <a:cs typeface="Arial" panose="020B0604020202020204" pitchFamily="34" charset="0"/>
              </a:rPr>
              <a:t>(cf. Ephesians 2:21-22; 1 Corinthians 3:16-17; Hebrews 12:26-29)</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C319D-C985-4907-95D2-E33760872A1A}"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cxnSp>
        <p:nvCxnSpPr>
          <p:cNvPr id="5" name="Straight Connector 14">
            <a:extLst>
              <a:ext uri="{FF2B5EF4-FFF2-40B4-BE49-F238E27FC236}">
                <a16:creationId xmlns:a16="http://schemas.microsoft.com/office/drawing/2014/main" id="{70DFF70B-B7DB-458F-B9B4-449FF205C69A}"/>
              </a:ext>
            </a:extLst>
          </p:cNvPr>
          <p:cNvCxnSpPr>
            <a:cxnSpLocks noChangeShapeType="1"/>
          </p:cNvCxnSpPr>
          <p:nvPr/>
        </p:nvCxnSpPr>
        <p:spPr bwMode="auto">
          <a:xfrm>
            <a:off x="504825" y="1417638"/>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500"/>
                                        <p:tgtEl>
                                          <p:spTgt spid="3">
                                            <p:txEl>
                                              <p:pRg st="2" end="2"/>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lide(fromBottom)">
                                      <p:cBhvr>
                                        <p:cTn id="13" dur="500"/>
                                        <p:tgtEl>
                                          <p:spTgt spid="3">
                                            <p:txEl>
                                              <p:pRg st="3" end="3"/>
                                            </p:txEl>
                                          </p:spTgt>
                                        </p:tgtEl>
                                      </p:cBhvr>
                                    </p:animEffect>
                                  </p:childTnLst>
                                </p:cTn>
                              </p:par>
                              <p:par>
                                <p:cTn id="14" presetID="12" presetClass="entr" presetSubtype="4" fill="hold" grpId="0"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slide(fromBottom)">
                                      <p:cBhvr>
                                        <p:cTn id="16" dur="500"/>
                                        <p:tgtEl>
                                          <p:spTgt spid="3">
                                            <p:txEl>
                                              <p:pRg st="4" end="4"/>
                                            </p:txEl>
                                          </p:spTgt>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slide(fromBottom)">
                                      <p:cBhvr>
                                        <p:cTn id="19" dur="500"/>
                                        <p:tgtEl>
                                          <p:spTgt spid="3">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slide(fromBottom)">
                                      <p:cBhvr>
                                        <p:cTn id="2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99" y="34335"/>
            <a:ext cx="8991601" cy="1200329"/>
          </a:xfrm>
          <a:noFill/>
        </p:spPr>
        <p:txBody>
          <a:bodyPr wrap="square">
            <a:spAutoFit/>
          </a:bodyPr>
          <a:lstStyle/>
          <a:p>
            <a:r>
              <a:rPr lang="en-US" sz="3600" dirty="0">
                <a:solidFill>
                  <a:schemeClr val="tx1"/>
                </a:solidFill>
                <a:latin typeface="Arial" panose="020B0604020202020204" pitchFamily="34" charset="0"/>
                <a:cs typeface="Arial" panose="020B0604020202020204" pitchFamily="34" charset="0"/>
              </a:rPr>
              <a:t>Message 3 – Reply To Those Who Thought God’s Blessings Were Too Slow. 2:10-19</a:t>
            </a:r>
          </a:p>
        </p:txBody>
      </p:sp>
      <p:sp>
        <p:nvSpPr>
          <p:cNvPr id="3" name="Content Placeholder 2"/>
          <p:cNvSpPr>
            <a:spLocks noGrp="1"/>
          </p:cNvSpPr>
          <p:nvPr>
            <p:ph idx="1"/>
          </p:nvPr>
        </p:nvSpPr>
        <p:spPr>
          <a:xfrm>
            <a:off x="257175" y="1480298"/>
            <a:ext cx="8686800" cy="5149102"/>
          </a:xfrm>
          <a:effectLst/>
        </p:spPr>
        <p:txBody>
          <a:bodyPr>
            <a:spAutoFit/>
          </a:bodyPr>
          <a:lstStyle/>
          <a:p>
            <a:pPr>
              <a:buNone/>
            </a:pPr>
            <a:r>
              <a:rPr lang="en-US" sz="3200"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Israel needed to be cleansed</a:t>
            </a: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2:10-14</a:t>
            </a:r>
          </a:p>
          <a:p>
            <a:pPr lvl="1"/>
            <a:r>
              <a:rPr lang="en-US" sz="2800" b="0" dirty="0">
                <a:solidFill>
                  <a:schemeClr val="tx1"/>
                </a:solidFill>
                <a:latin typeface="Arial" panose="020B0604020202020204" pitchFamily="34" charset="0"/>
                <a:cs typeface="Arial" panose="020B0604020202020204" pitchFamily="34" charset="0"/>
              </a:rPr>
              <a:t>Can that which is unclean be made holy by coming in contact with that which is holy?</a:t>
            </a:r>
            <a:br>
              <a:rPr lang="en-US" sz="2800" b="0" dirty="0">
                <a:solidFill>
                  <a:schemeClr val="tx1"/>
                </a:solidFill>
                <a:latin typeface="Arial" panose="020B0604020202020204" pitchFamily="34" charset="0"/>
                <a:cs typeface="Arial" panose="020B0604020202020204" pitchFamily="34" charset="0"/>
              </a:rPr>
            </a:br>
            <a:r>
              <a:rPr lang="en-US" sz="2800" b="0" dirty="0">
                <a:solidFill>
                  <a:schemeClr val="tx1"/>
                </a:solidFill>
                <a:latin typeface="Arial" panose="020B0604020202020204" pitchFamily="34" charset="0"/>
                <a:cs typeface="Arial" panose="020B0604020202020204" pitchFamily="34" charset="0"/>
              </a:rPr>
              <a:t>NO! (cf. Leviticus 10:8-10)</a:t>
            </a:r>
          </a:p>
          <a:p>
            <a:pPr lvl="1"/>
            <a:r>
              <a:rPr lang="en-US" sz="2800" b="0" dirty="0">
                <a:solidFill>
                  <a:schemeClr val="tx1"/>
                </a:solidFill>
                <a:latin typeface="Arial" panose="020B0604020202020204" pitchFamily="34" charset="0"/>
                <a:cs typeface="Arial" panose="020B0604020202020204" pitchFamily="34" charset="0"/>
              </a:rPr>
              <a:t>Can that which is clean be made unclean by coming in contact with that which is unclean? YES! (cf. Numbers 19:11,22)</a:t>
            </a:r>
            <a:endParaRPr lang="en-US" sz="2800" dirty="0">
              <a:solidFill>
                <a:schemeClr val="tx1"/>
              </a:solidFill>
              <a:latin typeface="Arial" panose="020B0604020202020204" pitchFamily="34" charset="0"/>
              <a:cs typeface="Arial" panose="020B0604020202020204" pitchFamily="34" charset="0"/>
            </a:endParaRPr>
          </a:p>
          <a:p>
            <a:pPr>
              <a:buFont typeface="Wingdings" pitchFamily="2" charset="2"/>
              <a:buChar char="Ø"/>
            </a:pPr>
            <a:r>
              <a:rPr lang="en-US" sz="3200" b="0" dirty="0">
                <a:solidFill>
                  <a:schemeClr val="tx1"/>
                </a:solidFill>
                <a:latin typeface="Arial" panose="020B0604020202020204" pitchFamily="34" charset="0"/>
                <a:cs typeface="Arial" panose="020B0604020202020204" pitchFamily="34" charset="0"/>
              </a:rPr>
              <a:t>Returning to the land, rebuilding the temple did not make them clean … needed a renewed attitude toward the Lord. Verse 14</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C319D-C985-4907-95D2-E33760872A1A}"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cxnSp>
        <p:nvCxnSpPr>
          <p:cNvPr id="5" name="Straight Connector 14">
            <a:extLst>
              <a:ext uri="{FF2B5EF4-FFF2-40B4-BE49-F238E27FC236}">
                <a16:creationId xmlns:a16="http://schemas.microsoft.com/office/drawing/2014/main" id="{EFA281A1-4E7A-4E34-B452-60C3D654E5E3}"/>
              </a:ext>
            </a:extLst>
          </p:cNvPr>
          <p:cNvCxnSpPr>
            <a:cxnSpLocks noChangeShapeType="1"/>
          </p:cNvCxnSpPr>
          <p:nvPr/>
        </p:nvCxnSpPr>
        <p:spPr bwMode="auto">
          <a:xfrm>
            <a:off x="457200" y="1209675"/>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slide(fromBottom)">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92465"/>
            <a:ext cx="8991600" cy="1200329"/>
          </a:xfrm>
          <a:noFill/>
        </p:spPr>
        <p:txBody>
          <a:bodyPr wrap="square">
            <a:spAutoFit/>
          </a:bodyPr>
          <a:lstStyle/>
          <a:p>
            <a:r>
              <a:rPr lang="en-US" sz="3600" dirty="0">
                <a:solidFill>
                  <a:schemeClr val="tx1"/>
                </a:solidFill>
                <a:latin typeface="Arial" panose="020B0604020202020204" pitchFamily="34" charset="0"/>
                <a:cs typeface="Arial" panose="020B0604020202020204" pitchFamily="34" charset="0"/>
              </a:rPr>
              <a:t>Message 3 – Reply To Those Who Thought God’s Blessings Were To Slow. 2:10-19</a:t>
            </a:r>
          </a:p>
        </p:txBody>
      </p:sp>
      <p:sp>
        <p:nvSpPr>
          <p:cNvPr id="3" name="Content Placeholder 2"/>
          <p:cNvSpPr>
            <a:spLocks noGrp="1"/>
          </p:cNvSpPr>
          <p:nvPr>
            <p:ph idx="1"/>
          </p:nvPr>
        </p:nvSpPr>
        <p:spPr>
          <a:xfrm>
            <a:off x="76200" y="1662529"/>
            <a:ext cx="8991600" cy="4585871"/>
          </a:xfrm>
          <a:effectLst/>
        </p:spPr>
        <p:txBody>
          <a:bodyPr wrap="square">
            <a:spAutoFit/>
          </a:bodyPr>
          <a:lstStyle/>
          <a:p>
            <a:pPr>
              <a:spcBef>
                <a:spcPts val="0"/>
              </a:spcBef>
              <a:spcAft>
                <a:spcPts val="0"/>
              </a:spcAft>
              <a:buNone/>
            </a:pPr>
            <a:r>
              <a:rPr lang="en-US" sz="3600"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Apathy had corrupted them</a:t>
            </a:r>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spcBef>
                <a:spcPts val="0"/>
              </a:spcBef>
              <a:spcAft>
                <a:spcPts val="0"/>
              </a:spcAft>
            </a:pPr>
            <a:r>
              <a:rPr lang="en-US" sz="3600" dirty="0">
                <a:solidFill>
                  <a:schemeClr val="tx1"/>
                </a:solidFill>
                <a:latin typeface="Arial" panose="020B0604020202020204" pitchFamily="34" charset="0"/>
                <a:cs typeface="Arial" panose="020B0604020202020204" pitchFamily="34" charset="0"/>
              </a:rPr>
              <a:t> </a:t>
            </a:r>
            <a:r>
              <a:rPr lang="en-US" sz="3600" b="0" dirty="0">
                <a:solidFill>
                  <a:schemeClr val="tx1"/>
                </a:solidFill>
                <a:latin typeface="Arial" panose="020B0604020202020204" pitchFamily="34" charset="0"/>
                <a:cs typeface="Arial" panose="020B0604020202020204" pitchFamily="34" charset="0"/>
              </a:rPr>
              <a:t>Zeal for the Lord’s work would renew God’s blessings. 2:15-19</a:t>
            </a:r>
          </a:p>
          <a:p>
            <a:pPr lvl="1">
              <a:spcBef>
                <a:spcPts val="0"/>
              </a:spcBef>
              <a:spcAft>
                <a:spcPts val="0"/>
              </a:spcAft>
            </a:pPr>
            <a:r>
              <a:rPr lang="en-US" sz="3200" b="0" dirty="0">
                <a:solidFill>
                  <a:schemeClr val="tx1"/>
                </a:solidFill>
                <a:latin typeface="Arial" panose="020B0604020202020204" pitchFamily="34" charset="0"/>
                <a:cs typeface="Arial" panose="020B0604020202020204" pitchFamily="34" charset="0"/>
              </a:rPr>
              <a:t>Look from </a:t>
            </a:r>
            <a:r>
              <a:rPr lang="en-US" sz="3200" b="0" u="sng" dirty="0">
                <a:solidFill>
                  <a:schemeClr val="tx1"/>
                </a:solidFill>
                <a:latin typeface="Arial" panose="020B0604020202020204" pitchFamily="34" charset="0"/>
                <a:cs typeface="Arial" panose="020B0604020202020204" pitchFamily="34" charset="0"/>
              </a:rPr>
              <a:t>this day and backward</a:t>
            </a:r>
            <a:r>
              <a:rPr lang="en-US" sz="3200" b="0" dirty="0">
                <a:solidFill>
                  <a:schemeClr val="tx1"/>
                </a:solidFill>
                <a:latin typeface="Arial" panose="020B0604020202020204" pitchFamily="34" charset="0"/>
                <a:cs typeface="Arial" panose="020B0604020202020204" pitchFamily="34" charset="0"/>
              </a:rPr>
              <a:t> 14-16 years to the present.</a:t>
            </a:r>
          </a:p>
          <a:p>
            <a:pPr marL="1084263" lvl="2" indent="-274638">
              <a:spcBef>
                <a:spcPts val="0"/>
              </a:spcBef>
              <a:spcAft>
                <a:spcPts val="0"/>
              </a:spcAft>
            </a:pPr>
            <a:r>
              <a:rPr lang="en-US" sz="2800" b="0" dirty="0">
                <a:solidFill>
                  <a:schemeClr val="tx1"/>
                </a:solidFill>
                <a:latin typeface="Arial" panose="020B0604020202020204" pitchFamily="34" charset="0"/>
                <a:cs typeface="Arial" panose="020B0604020202020204" pitchFamily="34" charset="0"/>
              </a:rPr>
              <a:t>God had not blessed them.</a:t>
            </a:r>
            <a:br>
              <a:rPr lang="en-US" sz="2800" b="0" dirty="0">
                <a:solidFill>
                  <a:schemeClr val="tx1"/>
                </a:solidFill>
                <a:latin typeface="Arial" panose="020B0604020202020204" pitchFamily="34" charset="0"/>
                <a:cs typeface="Arial" panose="020B0604020202020204" pitchFamily="34" charset="0"/>
              </a:rPr>
            </a:br>
            <a:r>
              <a:rPr lang="en-US" sz="2800" b="0" dirty="0">
                <a:solidFill>
                  <a:schemeClr val="tx1"/>
                </a:solidFill>
                <a:latin typeface="Arial" panose="020B0604020202020204" pitchFamily="34" charset="0"/>
                <a:cs typeface="Arial" panose="020B0604020202020204" pitchFamily="34" charset="0"/>
              </a:rPr>
              <a:t>cf. Amos 4:6-11</a:t>
            </a:r>
          </a:p>
          <a:p>
            <a:pPr lvl="1">
              <a:spcBef>
                <a:spcPts val="0"/>
              </a:spcBef>
              <a:spcAft>
                <a:spcPts val="0"/>
              </a:spcAft>
            </a:pPr>
            <a:r>
              <a:rPr lang="en-US" sz="3200" b="0" dirty="0">
                <a:solidFill>
                  <a:schemeClr val="tx1"/>
                </a:solidFill>
                <a:latin typeface="Arial" panose="020B0604020202020204" pitchFamily="34" charset="0"/>
                <a:cs typeface="Arial" panose="020B0604020202020204" pitchFamily="34" charset="0"/>
              </a:rPr>
              <a:t>Look from </a:t>
            </a:r>
            <a:r>
              <a:rPr lang="en-US" sz="3200" b="0" u="sng" dirty="0">
                <a:solidFill>
                  <a:schemeClr val="tx1"/>
                </a:solidFill>
                <a:latin typeface="Arial" panose="020B0604020202020204" pitchFamily="34" charset="0"/>
                <a:cs typeface="Arial" panose="020B0604020202020204" pitchFamily="34" charset="0"/>
              </a:rPr>
              <a:t>this day forward</a:t>
            </a:r>
            <a:r>
              <a:rPr lang="en-US" sz="3200" b="0" dirty="0">
                <a:solidFill>
                  <a:schemeClr val="tx1"/>
                </a:solidFill>
                <a:latin typeface="Arial" panose="020B0604020202020204" pitchFamily="34" charset="0"/>
                <a:cs typeface="Arial" panose="020B0604020202020204" pitchFamily="34" charset="0"/>
              </a:rPr>
              <a:t> with a change of spirit to God’s blessings.</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C319D-C985-4907-95D2-E33760872A1A}"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cxnSp>
        <p:nvCxnSpPr>
          <p:cNvPr id="5" name="Straight Connector 14">
            <a:extLst>
              <a:ext uri="{FF2B5EF4-FFF2-40B4-BE49-F238E27FC236}">
                <a16:creationId xmlns:a16="http://schemas.microsoft.com/office/drawing/2014/main" id="{1E17E939-29E6-4752-A798-1C178B482994}"/>
              </a:ext>
            </a:extLst>
          </p:cNvPr>
          <p:cNvCxnSpPr>
            <a:cxnSpLocks noChangeShapeType="1"/>
          </p:cNvCxnSpPr>
          <p:nvPr/>
        </p:nvCxnSpPr>
        <p:spPr bwMode="auto">
          <a:xfrm>
            <a:off x="457200" y="13716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500"/>
                                        <p:tgtEl>
                                          <p:spTgt spid="3">
                                            <p:txEl>
                                              <p:pRg st="2" end="2"/>
                                            </p:txEl>
                                          </p:spTgt>
                                        </p:tgtEl>
                                      </p:cBhvr>
                                    </p:animEffect>
                                  </p:childTnLst>
                                </p:cTn>
                              </p:par>
                              <p:par>
                                <p:cTn id="11" presetID="12" presetClass="entr" presetSubtype="4"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slide(fromBottom)">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slide(fromBottom)">
                                      <p:cBhvr>
                                        <p:cTn id="1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533400"/>
            <a:ext cx="7765322" cy="707886"/>
          </a:xfrm>
          <a:noFill/>
        </p:spPr>
        <p:txBody>
          <a:bodyPr>
            <a:spAutoFit/>
          </a:bodyPr>
          <a:lstStyle/>
          <a:p>
            <a:r>
              <a:rPr lang="en-US" dirty="0">
                <a:solidFill>
                  <a:schemeClr val="tx1"/>
                </a:solidFill>
                <a:latin typeface="Arial" panose="020B0604020202020204" pitchFamily="34" charset="0"/>
                <a:cs typeface="Arial" panose="020B0604020202020204" pitchFamily="34" charset="0"/>
              </a:rPr>
              <a:t>History</a:t>
            </a:r>
          </a:p>
        </p:txBody>
      </p:sp>
      <p:sp>
        <p:nvSpPr>
          <p:cNvPr id="3" name="Content Placeholder 2"/>
          <p:cNvSpPr>
            <a:spLocks noGrp="1"/>
          </p:cNvSpPr>
          <p:nvPr>
            <p:ph idx="1"/>
          </p:nvPr>
        </p:nvSpPr>
        <p:spPr>
          <a:xfrm>
            <a:off x="457200" y="1600200"/>
            <a:ext cx="8229600" cy="4953000"/>
          </a:xfrm>
        </p:spPr>
        <p:txBody>
          <a:bodyPr>
            <a:spAutoFit/>
          </a:bodyPr>
          <a:lstStyle/>
          <a:p>
            <a:r>
              <a:rPr lang="en-US" sz="2800"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Work finished</a:t>
            </a:r>
            <a:r>
              <a:rPr lang="en-US" sz="28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0" indent="0">
              <a:buNone/>
            </a:pPr>
            <a:br>
              <a:rPr lang="en-US" sz="2800" dirty="0">
                <a:solidFill>
                  <a:schemeClr val="tx1"/>
                </a:solidFill>
                <a:latin typeface="Arial" panose="020B0604020202020204" pitchFamily="34" charset="0"/>
                <a:cs typeface="Arial" panose="020B0604020202020204" pitchFamily="34" charset="0"/>
              </a:rPr>
            </a:br>
            <a:r>
              <a:rPr lang="en-US" sz="2800" b="0" i="1" dirty="0">
                <a:solidFill>
                  <a:schemeClr val="tx1"/>
                </a:solidFill>
                <a:latin typeface="Arial" panose="020B0604020202020204" pitchFamily="34" charset="0"/>
                <a:cs typeface="Arial" panose="020B0604020202020204" pitchFamily="34" charset="0"/>
              </a:rPr>
              <a:t>“And the elders of the Jews builded and prospered, through the prophesying of Haggai the prophet and Zechariah the son of Iddo. </a:t>
            </a:r>
            <a:r>
              <a:rPr lang="en-US" sz="2800" b="0" i="1" u="sng" dirty="0">
                <a:solidFill>
                  <a:schemeClr val="tx1"/>
                </a:solidFill>
                <a:latin typeface="Arial" panose="020B0604020202020204" pitchFamily="34" charset="0"/>
                <a:cs typeface="Arial" panose="020B0604020202020204" pitchFamily="34" charset="0"/>
              </a:rPr>
              <a:t>And they builded and finished it</a:t>
            </a:r>
            <a:r>
              <a:rPr lang="en-US" sz="2800" b="0" i="1" dirty="0">
                <a:solidFill>
                  <a:schemeClr val="tx1"/>
                </a:solidFill>
                <a:latin typeface="Arial" panose="020B0604020202020204" pitchFamily="34" charset="0"/>
                <a:cs typeface="Arial" panose="020B0604020202020204" pitchFamily="34" charset="0"/>
              </a:rPr>
              <a:t>, according to the commandment of the God of Israel, and according to the decree of </a:t>
            </a:r>
            <a:r>
              <a:rPr lang="en-US" sz="2800" b="0" i="1" u="sng" dirty="0">
                <a:solidFill>
                  <a:schemeClr val="tx1"/>
                </a:solidFill>
                <a:latin typeface="Arial" panose="020B0604020202020204" pitchFamily="34" charset="0"/>
                <a:cs typeface="Arial" panose="020B0604020202020204" pitchFamily="34" charset="0"/>
              </a:rPr>
              <a:t>Cyrus</a:t>
            </a:r>
            <a:r>
              <a:rPr lang="en-US" sz="2800" b="0" i="1" dirty="0">
                <a:solidFill>
                  <a:schemeClr val="tx1"/>
                </a:solidFill>
                <a:latin typeface="Arial" panose="020B0604020202020204" pitchFamily="34" charset="0"/>
                <a:cs typeface="Arial" panose="020B0604020202020204" pitchFamily="34" charset="0"/>
              </a:rPr>
              <a:t>, and </a:t>
            </a:r>
            <a:r>
              <a:rPr lang="en-US" sz="2800" b="0" i="1" u="sng" dirty="0">
                <a:solidFill>
                  <a:schemeClr val="tx1"/>
                </a:solidFill>
                <a:latin typeface="Arial" panose="020B0604020202020204" pitchFamily="34" charset="0"/>
                <a:cs typeface="Arial" panose="020B0604020202020204" pitchFamily="34" charset="0"/>
              </a:rPr>
              <a:t>Darius</a:t>
            </a:r>
            <a:r>
              <a:rPr lang="en-US" sz="2800" b="0" i="1" dirty="0">
                <a:solidFill>
                  <a:schemeClr val="tx1"/>
                </a:solidFill>
                <a:latin typeface="Arial" panose="020B0604020202020204" pitchFamily="34" charset="0"/>
                <a:cs typeface="Arial" panose="020B0604020202020204" pitchFamily="34" charset="0"/>
              </a:rPr>
              <a:t>, and </a:t>
            </a:r>
            <a:r>
              <a:rPr lang="en-US" sz="2800" b="0" i="1" u="sng" dirty="0">
                <a:solidFill>
                  <a:schemeClr val="tx1"/>
                </a:solidFill>
                <a:latin typeface="Arial" panose="020B0604020202020204" pitchFamily="34" charset="0"/>
                <a:cs typeface="Arial" panose="020B0604020202020204" pitchFamily="34" charset="0"/>
              </a:rPr>
              <a:t>Artaxerxes</a:t>
            </a:r>
            <a:r>
              <a:rPr lang="en-US" sz="2800" b="0" i="1" dirty="0">
                <a:solidFill>
                  <a:schemeClr val="tx1"/>
                </a:solidFill>
                <a:latin typeface="Arial" panose="020B0604020202020204" pitchFamily="34" charset="0"/>
                <a:cs typeface="Arial" panose="020B0604020202020204" pitchFamily="34" charset="0"/>
              </a:rPr>
              <a:t> king of Persia. And this house was finished on the third day of the month Adar, which was in the sixth year of the reign of Darius the king.”</a:t>
            </a:r>
            <a:r>
              <a:rPr lang="en-US" sz="2800" b="0" dirty="0">
                <a:solidFill>
                  <a:schemeClr val="tx1"/>
                </a:solidFill>
                <a:latin typeface="Arial" panose="020B0604020202020204" pitchFamily="34" charset="0"/>
                <a:cs typeface="Arial" panose="020B0604020202020204" pitchFamily="34" charset="0"/>
              </a:rPr>
              <a:t> Ezra 6:14-15</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C319D-C985-4907-95D2-E33760872A1A}"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cxnSp>
        <p:nvCxnSpPr>
          <p:cNvPr id="5" name="Straight Connector 14">
            <a:extLst>
              <a:ext uri="{FF2B5EF4-FFF2-40B4-BE49-F238E27FC236}">
                <a16:creationId xmlns:a16="http://schemas.microsoft.com/office/drawing/2014/main" id="{39D08BA2-8E74-4A45-9055-E457FC481473}"/>
              </a:ext>
            </a:extLst>
          </p:cNvPr>
          <p:cNvCxnSpPr>
            <a:cxnSpLocks noChangeShapeType="1"/>
          </p:cNvCxnSpPr>
          <p:nvPr/>
        </p:nvCxnSpPr>
        <p:spPr bwMode="auto">
          <a:xfrm>
            <a:off x="457200" y="14478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919" y="59460"/>
            <a:ext cx="8305800" cy="1138773"/>
          </a:xfrm>
          <a:noFill/>
        </p:spPr>
        <p:txBody>
          <a:bodyPr wrap="square">
            <a:spAutoFit/>
          </a:bodyPr>
          <a:lstStyle/>
          <a:p>
            <a:pPr>
              <a:lnSpc>
                <a:spcPct val="85000"/>
              </a:lnSpc>
            </a:pPr>
            <a:r>
              <a:rPr lang="en-US" dirty="0">
                <a:solidFill>
                  <a:schemeClr val="tx1"/>
                </a:solidFill>
                <a:latin typeface="Arial" panose="020B0604020202020204" pitchFamily="34" charset="0"/>
                <a:cs typeface="Arial" panose="020B0604020202020204" pitchFamily="34" charset="0"/>
              </a:rPr>
              <a:t>Message 4 – The Lord Renews The Promise Of Salvation. 2:20-23</a:t>
            </a:r>
          </a:p>
        </p:txBody>
      </p:sp>
      <p:sp>
        <p:nvSpPr>
          <p:cNvPr id="3" name="Content Placeholder 2"/>
          <p:cNvSpPr>
            <a:spLocks noGrp="1"/>
          </p:cNvSpPr>
          <p:nvPr>
            <p:ph idx="1"/>
          </p:nvPr>
        </p:nvSpPr>
        <p:spPr>
          <a:xfrm>
            <a:off x="399070" y="1381811"/>
            <a:ext cx="8382000" cy="5367623"/>
          </a:xfrm>
          <a:effectLst/>
        </p:spPr>
        <p:txBody>
          <a:bodyPr>
            <a:spAutoFit/>
          </a:bodyPr>
          <a:lstStyle/>
          <a:p>
            <a:pPr>
              <a:buNone/>
            </a:pPr>
            <a:r>
              <a:rPr lang="en-US" sz="3200"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rules in the kingdoms of men</a:t>
            </a: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2:21-22</a:t>
            </a:r>
          </a:p>
          <a:p>
            <a:r>
              <a:rPr lang="en-US" sz="3200" b="0" dirty="0">
                <a:solidFill>
                  <a:schemeClr val="tx1"/>
                </a:solidFill>
                <a:latin typeface="Arial" panose="020B0604020202020204" pitchFamily="34" charset="0"/>
                <a:cs typeface="Arial" panose="020B0604020202020204" pitchFamily="34" charset="0"/>
              </a:rPr>
              <a:t>Prophets declared God’s promise to overthrow the </a:t>
            </a:r>
            <a:r>
              <a:rPr lang="en-US" sz="3200" b="0" i="1" dirty="0">
                <a:solidFill>
                  <a:schemeClr val="tx1"/>
                </a:solidFill>
                <a:latin typeface="Arial" panose="020B0604020202020204" pitchFamily="34" charset="0"/>
                <a:cs typeface="Arial" panose="020B0604020202020204" pitchFamily="34" charset="0"/>
              </a:rPr>
              <a:t>“throne of kingdoms” </a:t>
            </a:r>
            <a:r>
              <a:rPr lang="en-US" sz="3200" b="0" dirty="0">
                <a:solidFill>
                  <a:schemeClr val="tx1"/>
                </a:solidFill>
                <a:latin typeface="Arial" panose="020B0604020202020204" pitchFamily="34" charset="0"/>
                <a:cs typeface="Arial" panose="020B0604020202020204" pitchFamily="34" charset="0"/>
              </a:rPr>
              <a:t>and the </a:t>
            </a:r>
            <a:r>
              <a:rPr lang="en-US" sz="3200" b="0" i="1" dirty="0">
                <a:solidFill>
                  <a:schemeClr val="tx1"/>
                </a:solidFill>
                <a:latin typeface="Arial" panose="020B0604020202020204" pitchFamily="34" charset="0"/>
                <a:cs typeface="Arial" panose="020B0604020202020204" pitchFamily="34" charset="0"/>
              </a:rPr>
              <a:t>“strength of the kingdoms of nations.”</a:t>
            </a:r>
          </a:p>
          <a:p>
            <a:r>
              <a:rPr lang="en-US" sz="3200" b="0" i="1" dirty="0">
                <a:solidFill>
                  <a:schemeClr val="tx1"/>
                </a:solidFill>
                <a:latin typeface="Arial" panose="020B0604020202020204" pitchFamily="34" charset="0"/>
                <a:cs typeface="Arial" panose="020B0604020202020204" pitchFamily="34" charset="0"/>
              </a:rPr>
              <a:t>Haggai repeats the prophecy of the shaking of the world. When this shaking takes place the throne of the kingdoms of men shall be thrown down, and the unshakeable kingdom of God shall be established.</a:t>
            </a:r>
            <a:r>
              <a:rPr lang="en-US" sz="3200" b="0" dirty="0">
                <a:solidFill>
                  <a:schemeClr val="tx1"/>
                </a:solidFill>
                <a:latin typeface="Arial" panose="020B0604020202020204" pitchFamily="34" charset="0"/>
                <a:cs typeface="Arial" panose="020B0604020202020204" pitchFamily="34" charset="0"/>
              </a:rPr>
              <a:t> (Daniel 2:44; Hebrews 12:26-28)</a:t>
            </a:r>
            <a:endParaRPr lang="en-US" sz="2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C319D-C985-4907-95D2-E33760872A1A}"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cxnSp>
        <p:nvCxnSpPr>
          <p:cNvPr id="5" name="Straight Connector 14">
            <a:extLst>
              <a:ext uri="{FF2B5EF4-FFF2-40B4-BE49-F238E27FC236}">
                <a16:creationId xmlns:a16="http://schemas.microsoft.com/office/drawing/2014/main" id="{A44FD8DE-FFB6-4B71-913A-1192A1C9E20B}"/>
              </a:ext>
            </a:extLst>
          </p:cNvPr>
          <p:cNvCxnSpPr>
            <a:cxnSpLocks noChangeShapeType="1"/>
          </p:cNvCxnSpPr>
          <p:nvPr/>
        </p:nvCxnSpPr>
        <p:spPr bwMode="auto">
          <a:xfrm>
            <a:off x="457200" y="123825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slide(fromBottom)">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637" y="50033"/>
            <a:ext cx="8295588" cy="1138773"/>
          </a:xfrm>
          <a:noFill/>
        </p:spPr>
        <p:txBody>
          <a:bodyPr wrap="square">
            <a:spAutoFit/>
          </a:bodyPr>
          <a:lstStyle/>
          <a:p>
            <a:pPr>
              <a:lnSpc>
                <a:spcPct val="85000"/>
              </a:lnSpc>
            </a:pPr>
            <a:r>
              <a:rPr lang="en-US" dirty="0">
                <a:solidFill>
                  <a:schemeClr val="tx1"/>
                </a:solidFill>
                <a:latin typeface="Arial" panose="020B0604020202020204" pitchFamily="34" charset="0"/>
                <a:cs typeface="Arial" panose="020B0604020202020204" pitchFamily="34" charset="0"/>
              </a:rPr>
              <a:t>Message 4 – The Lord Renews The Promise Of Salvation. 2:20-23</a:t>
            </a:r>
          </a:p>
        </p:txBody>
      </p:sp>
      <p:sp>
        <p:nvSpPr>
          <p:cNvPr id="3" name="Content Placeholder 2"/>
          <p:cNvSpPr>
            <a:spLocks noGrp="1"/>
          </p:cNvSpPr>
          <p:nvPr>
            <p:ph idx="1"/>
          </p:nvPr>
        </p:nvSpPr>
        <p:spPr>
          <a:xfrm>
            <a:off x="38492" y="1295400"/>
            <a:ext cx="9067800" cy="5189113"/>
          </a:xfrm>
          <a:effectLst/>
        </p:spPr>
        <p:txBody>
          <a:bodyPr>
            <a:spAutoFit/>
          </a:bodyPr>
          <a:lstStyle/>
          <a:p>
            <a:pPr>
              <a:buNone/>
            </a:pPr>
            <a:r>
              <a:rPr lang="en-US" sz="3200" u="sng"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rules in the kingdoms of men</a:t>
            </a:r>
            <a:r>
              <a:rPr lang="en-US" sz="32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2:21-22</a:t>
            </a:r>
          </a:p>
          <a:p>
            <a:r>
              <a:rPr lang="en-US" sz="3200" b="0" dirty="0">
                <a:solidFill>
                  <a:schemeClr val="tx1"/>
                </a:solidFill>
                <a:latin typeface="Arial" panose="020B0604020202020204" pitchFamily="34" charset="0"/>
                <a:cs typeface="Arial" panose="020B0604020202020204" pitchFamily="34" charset="0"/>
              </a:rPr>
              <a:t>Messianic Hope Preserved In Zerubbabel. 2:23</a:t>
            </a:r>
          </a:p>
          <a:p>
            <a:pPr lvl="1"/>
            <a:r>
              <a:rPr lang="en-US" sz="2800" b="0" dirty="0">
                <a:solidFill>
                  <a:schemeClr val="tx1"/>
                </a:solidFill>
                <a:latin typeface="Arial" panose="020B0604020202020204" pitchFamily="34" charset="0"/>
                <a:cs typeface="Arial" panose="020B0604020202020204" pitchFamily="34" charset="0"/>
              </a:rPr>
              <a:t>Make thee </a:t>
            </a:r>
            <a:r>
              <a:rPr lang="en-US" sz="2800" b="0" i="1" dirty="0">
                <a:solidFill>
                  <a:schemeClr val="tx1"/>
                </a:solidFill>
                <a:latin typeface="Arial" panose="020B0604020202020204" pitchFamily="34" charset="0"/>
                <a:cs typeface="Arial" panose="020B0604020202020204" pitchFamily="34" charset="0"/>
              </a:rPr>
              <a:t>“as a signet,” </a:t>
            </a:r>
            <a:r>
              <a:rPr lang="en-US" sz="2800" b="0" dirty="0">
                <a:solidFill>
                  <a:schemeClr val="tx1"/>
                </a:solidFill>
                <a:latin typeface="Arial" panose="020B0604020202020204" pitchFamily="34" charset="0"/>
                <a:cs typeface="Arial" panose="020B0604020202020204" pitchFamily="34" charset="0"/>
              </a:rPr>
              <a:t>(seal of authority).</a:t>
            </a:r>
          </a:p>
          <a:p>
            <a:pPr lvl="1"/>
            <a:r>
              <a:rPr lang="en-US" sz="2800" b="0" dirty="0">
                <a:solidFill>
                  <a:schemeClr val="tx1"/>
                </a:solidFill>
                <a:latin typeface="Arial" panose="020B0604020202020204" pitchFamily="34" charset="0"/>
                <a:cs typeface="Arial" panose="020B0604020202020204" pitchFamily="34" charset="0"/>
              </a:rPr>
              <a:t>God did keep His promise to Zerubbabel because he is a direct descendant of David (2 Samuel 7:11-14) and an ancestor of Jesus in the flesh </a:t>
            </a:r>
            <a:br>
              <a:rPr lang="en-US" sz="2800" b="0" dirty="0">
                <a:solidFill>
                  <a:schemeClr val="tx1"/>
                </a:solidFill>
                <a:latin typeface="Arial" panose="020B0604020202020204" pitchFamily="34" charset="0"/>
                <a:cs typeface="Arial" panose="020B0604020202020204" pitchFamily="34" charset="0"/>
              </a:rPr>
            </a:br>
            <a:r>
              <a:rPr lang="en-US" sz="2800" b="0" dirty="0">
                <a:solidFill>
                  <a:schemeClr val="tx1"/>
                </a:solidFill>
                <a:latin typeface="Arial" panose="020B0604020202020204" pitchFamily="34" charset="0"/>
                <a:cs typeface="Arial" panose="020B0604020202020204" pitchFamily="34" charset="0"/>
              </a:rPr>
              <a:t>(Matthew 1:12-13; Luke 3:27).</a:t>
            </a:r>
          </a:p>
          <a:p>
            <a:pPr lvl="2"/>
            <a:r>
              <a:rPr lang="en-US" sz="2800" b="0" dirty="0">
                <a:solidFill>
                  <a:schemeClr val="tx1"/>
                </a:solidFill>
                <a:latin typeface="Arial" panose="020B0604020202020204" pitchFamily="34" charset="0"/>
                <a:cs typeface="Arial" panose="020B0604020202020204" pitchFamily="34" charset="0"/>
              </a:rPr>
              <a:t>If Jesus were to reign on earth in Judah, the prophecies of Jeremiah and Haggai would become invalid. Such will not happen.</a:t>
            </a:r>
            <a:endParaRPr lang="en-US" sz="2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C319D-C985-4907-95D2-E33760872A1A}"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cxnSp>
        <p:nvCxnSpPr>
          <p:cNvPr id="5" name="Straight Connector 14">
            <a:extLst>
              <a:ext uri="{FF2B5EF4-FFF2-40B4-BE49-F238E27FC236}">
                <a16:creationId xmlns:a16="http://schemas.microsoft.com/office/drawing/2014/main" id="{8DDF5567-C3FD-4185-82B0-DEF6997B93A2}"/>
              </a:ext>
            </a:extLst>
          </p:cNvPr>
          <p:cNvCxnSpPr>
            <a:cxnSpLocks noChangeShapeType="1"/>
          </p:cNvCxnSpPr>
          <p:nvPr/>
        </p:nvCxnSpPr>
        <p:spPr bwMode="auto">
          <a:xfrm>
            <a:off x="457200" y="1209675"/>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par>
                                <p:cTn id="8" presetID="12" presetClass="entr" presetSubtype="4"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slide(fromBottom)">
                                      <p:cBhvr>
                                        <p:cTn id="10" dur="500"/>
                                        <p:tgtEl>
                                          <p:spTgt spid="3">
                                            <p:txEl>
                                              <p:pRg st="2" end="2"/>
                                            </p:txEl>
                                          </p:spTgt>
                                        </p:tgtEl>
                                      </p:cBhvr>
                                    </p:animEffect>
                                  </p:childTnLst>
                                </p:cTn>
                              </p:par>
                              <p:par>
                                <p:cTn id="11" presetID="12" presetClass="entr" presetSubtype="4"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slide(fromBottom)">
                                      <p:cBhvr>
                                        <p:cTn id="13" dur="500"/>
                                        <p:tgtEl>
                                          <p:spTgt spid="3">
                                            <p:txEl>
                                              <p:pRg st="4" end="4"/>
                                            </p:txEl>
                                          </p:spTgt>
                                        </p:tgtEl>
                                      </p:cBhvr>
                                    </p:animEffect>
                                  </p:childTnLst>
                                </p:cTn>
                              </p:par>
                              <p:par>
                                <p:cTn id="14" presetID="12" presetClass="entr" presetSubtype="4"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slide(fromBottom)">
                                      <p:cBhvr>
                                        <p:cTn id="16"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347" y="740882"/>
            <a:ext cx="7765322" cy="707886"/>
          </a:xfrm>
          <a:noFill/>
        </p:spPr>
        <p:txBody>
          <a:bodyPr>
            <a:spAutoFit/>
          </a:bodyPr>
          <a:lstStyle/>
          <a:p>
            <a:r>
              <a:rPr lang="en-US" dirty="0">
                <a:solidFill>
                  <a:schemeClr val="tx1"/>
                </a:solidFill>
                <a:latin typeface="Arial" panose="020B0604020202020204" pitchFamily="34" charset="0"/>
                <a:cs typeface="Arial" panose="020B0604020202020204" pitchFamily="34" charset="0"/>
              </a:rPr>
              <a:t>Application</a:t>
            </a:r>
          </a:p>
        </p:txBody>
      </p:sp>
      <p:sp>
        <p:nvSpPr>
          <p:cNvPr id="3" name="Content Placeholder 2"/>
          <p:cNvSpPr>
            <a:spLocks noGrp="1"/>
          </p:cNvSpPr>
          <p:nvPr>
            <p:ph idx="1"/>
          </p:nvPr>
        </p:nvSpPr>
        <p:spPr>
          <a:xfrm>
            <a:off x="270052" y="1978515"/>
            <a:ext cx="8595911" cy="1806648"/>
          </a:xfrm>
        </p:spPr>
        <p:txBody>
          <a:bodyPr>
            <a:spAutoFit/>
          </a:bodyPr>
          <a:lstStyle/>
          <a:p>
            <a:r>
              <a:rPr lang="en-US" sz="3600" dirty="0">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God blesses those who put Him first. </a:t>
            </a:r>
          </a:p>
          <a:p>
            <a:r>
              <a:rPr lang="en-US" sz="3200" b="0" dirty="0">
                <a:solidFill>
                  <a:schemeClr val="tx1"/>
                </a:solidFill>
                <a:latin typeface="Arial" panose="020B0604020202020204" pitchFamily="34" charset="0"/>
                <a:cs typeface="Arial" panose="020B0604020202020204" pitchFamily="34" charset="0"/>
              </a:rPr>
              <a:t>Matthew 6:19-20, 33; Luke 12:16-21; </a:t>
            </a:r>
            <a:br>
              <a:rPr lang="en-US" sz="3200" b="0" dirty="0">
                <a:solidFill>
                  <a:schemeClr val="tx1"/>
                </a:solidFill>
                <a:latin typeface="Arial" panose="020B0604020202020204" pitchFamily="34" charset="0"/>
                <a:cs typeface="Arial" panose="020B0604020202020204" pitchFamily="34" charset="0"/>
              </a:rPr>
            </a:br>
            <a:r>
              <a:rPr lang="en-US" sz="3200" b="0" dirty="0">
                <a:solidFill>
                  <a:schemeClr val="tx1"/>
                </a:solidFill>
                <a:latin typeface="Arial" panose="020B0604020202020204" pitchFamily="34" charset="0"/>
                <a:cs typeface="Arial" panose="020B0604020202020204" pitchFamily="34" charset="0"/>
              </a:rPr>
              <a:t>Luke 14:16-24</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DC319D-C985-4907-95D2-E33760872A1A}" type="slidenum">
              <a:rPr kumimoji="0" lang="en-US" sz="1000" b="0" i="0" u="none" strike="noStrike" kern="1200" cap="none" spc="0" normalizeH="0" baseline="0" noProof="0" smtClean="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00" b="0" i="0" u="none" strike="noStrike" kern="1200" cap="none" spc="0" normalizeH="0" baseline="0" noProof="0">
              <a:ln>
                <a:noFill/>
              </a:ln>
              <a:solidFill>
                <a:prstClr val="white">
                  <a:lumMod val="95000"/>
                </a:prstClr>
              </a:solidFill>
              <a:effectLst>
                <a:outerShdw blurRad="50800" dist="38100" dir="2700000" algn="tl" rotWithShape="0">
                  <a:prstClr val="black">
                    <a:alpha val="43000"/>
                  </a:prstClr>
                </a:outerShdw>
              </a:effectLst>
              <a:uLnTx/>
              <a:uFillTx/>
              <a:latin typeface="Calisto MT" panose="02040603050505030304"/>
              <a:ea typeface="+mn-ea"/>
              <a:cs typeface="+mn-cs"/>
            </a:endParaRPr>
          </a:p>
        </p:txBody>
      </p:sp>
      <p:cxnSp>
        <p:nvCxnSpPr>
          <p:cNvPr id="5" name="Straight Connector 14">
            <a:extLst>
              <a:ext uri="{FF2B5EF4-FFF2-40B4-BE49-F238E27FC236}">
                <a16:creationId xmlns:a16="http://schemas.microsoft.com/office/drawing/2014/main" id="{E8B7B11A-1EAD-4D3B-8961-E2662AB96AB8}"/>
              </a:ext>
            </a:extLst>
          </p:cNvPr>
          <p:cNvCxnSpPr>
            <a:cxnSpLocks noChangeShapeType="1"/>
          </p:cNvCxnSpPr>
          <p:nvPr/>
        </p:nvCxnSpPr>
        <p:spPr bwMode="auto">
          <a:xfrm>
            <a:off x="457200" y="14478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0" name="Rectangle 2">
            <a:extLst>
              <a:ext uri="{FF2B5EF4-FFF2-40B4-BE49-F238E27FC236}">
                <a16:creationId xmlns:a16="http://schemas.microsoft.com/office/drawing/2014/main" id="{0C1BEC90-4C0D-4FB5-B6F0-BF2AAD3C7490}"/>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Jerusalem Is Rebuilt</a:t>
            </a:r>
          </a:p>
        </p:txBody>
      </p:sp>
      <p:sp>
        <p:nvSpPr>
          <p:cNvPr id="8195" name="Rectangle 3">
            <a:extLst>
              <a:ext uri="{FF2B5EF4-FFF2-40B4-BE49-F238E27FC236}">
                <a16:creationId xmlns:a16="http://schemas.microsoft.com/office/drawing/2014/main" id="{A77B64C6-A6D5-425A-903B-487B3448177A}"/>
              </a:ext>
            </a:extLst>
          </p:cNvPr>
          <p:cNvSpPr>
            <a:spLocks noGrp="1" noChangeArrowheads="1"/>
          </p:cNvSpPr>
          <p:nvPr>
            <p:ph idx="1"/>
          </p:nvPr>
        </p:nvSpPr>
        <p:spPr>
          <a:xfrm>
            <a:off x="381000" y="1219200"/>
            <a:ext cx="8382000" cy="830997"/>
          </a:xfrm>
        </p:spPr>
        <p:txBody>
          <a:bodyPr>
            <a:spAutoFit/>
          </a:bodyPr>
          <a:lstStyle/>
          <a:p>
            <a:pPr eaLnBrk="1" hangingPunct="1"/>
            <a:r>
              <a:rPr lang="en-US" altLang="en-US" sz="2400" dirty="0">
                <a:solidFill>
                  <a:schemeClr val="tx1"/>
                </a:solidFill>
                <a:latin typeface="Arial" panose="020B0604020202020204" pitchFamily="34" charset="0"/>
                <a:cs typeface="Arial" panose="020B0604020202020204" pitchFamily="34" charset="0"/>
              </a:rPr>
              <a:t>Persia now controls all the territories once held by Assyrian and Babylonian empires</a:t>
            </a:r>
          </a:p>
        </p:txBody>
      </p:sp>
      <p:pic>
        <p:nvPicPr>
          <p:cNvPr id="8204" name="Picture 12">
            <a:extLst>
              <a:ext uri="{FF2B5EF4-FFF2-40B4-BE49-F238E27FC236}">
                <a16:creationId xmlns:a16="http://schemas.microsoft.com/office/drawing/2014/main" id="{254BD7CF-A55C-49DF-A7F0-8DD7A09671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7" y="2028827"/>
            <a:ext cx="884872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441" name="Straight Connector 11">
            <a:extLst>
              <a:ext uri="{FF2B5EF4-FFF2-40B4-BE49-F238E27FC236}">
                <a16:creationId xmlns:a16="http://schemas.microsoft.com/office/drawing/2014/main" id="{652FB279-BF75-443F-AC16-F836BE20DF3B}"/>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ounded Rectangle 13">
            <a:extLst>
              <a:ext uri="{FF2B5EF4-FFF2-40B4-BE49-F238E27FC236}">
                <a16:creationId xmlns:a16="http://schemas.microsoft.com/office/drawing/2014/main" id="{23227FF4-2DBF-4A05-85B1-3BDAB8BBFF29}"/>
              </a:ext>
            </a:extLst>
          </p:cNvPr>
          <p:cNvSpPr>
            <a:spLocks noChangeArrowheads="1"/>
          </p:cNvSpPr>
          <p:nvPr/>
        </p:nvSpPr>
        <p:spPr bwMode="auto">
          <a:xfrm>
            <a:off x="7391400" y="457200"/>
            <a:ext cx="1295400" cy="533400"/>
          </a:xfrm>
          <a:prstGeom prst="roundRect">
            <a:avLst>
              <a:gd name="adj" fmla="val 16667"/>
            </a:avLst>
          </a:prstGeom>
          <a:solidFill>
            <a:schemeClr val="tx1"/>
          </a:solidFill>
          <a:ln>
            <a:noFill/>
          </a:ln>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19465" name="Rectangle 2">
            <a:extLst>
              <a:ext uri="{FF2B5EF4-FFF2-40B4-BE49-F238E27FC236}">
                <a16:creationId xmlns:a16="http://schemas.microsoft.com/office/drawing/2014/main" id="{2112519C-CF0C-4423-8C6B-4A045EC12AAF}"/>
              </a:ext>
            </a:extLst>
          </p:cNvPr>
          <p:cNvSpPr>
            <a:spLocks noGrp="1" noChangeArrowheads="1"/>
          </p:cNvSpPr>
          <p:nvPr>
            <p:ph type="title"/>
          </p:nvPr>
        </p:nvSpPr>
        <p:spPr>
          <a:xfrm>
            <a:off x="228600" y="270302"/>
            <a:ext cx="7239000" cy="830997"/>
          </a:xfrm>
        </p:spPr>
        <p:txBody>
          <a:bodyPr>
            <a:spAutoFit/>
          </a:bodyPr>
          <a:lstStyle/>
          <a:p>
            <a:pPr algn="ctr" eaLnBrk="1" hangingPunct="1"/>
            <a:r>
              <a:rPr lang="en-US" altLang="en-US" sz="4800" b="1" dirty="0">
                <a:solidFill>
                  <a:schemeClr val="tx1"/>
                </a:solidFill>
                <a:latin typeface="Arial" panose="020B0604020202020204" pitchFamily="34" charset="0"/>
                <a:cs typeface="Arial" panose="020B0604020202020204" pitchFamily="34" charset="0"/>
              </a:rPr>
              <a:t>Captives Free to Return</a:t>
            </a:r>
          </a:p>
        </p:txBody>
      </p:sp>
      <p:sp>
        <p:nvSpPr>
          <p:cNvPr id="9219" name="Rectangle 3">
            <a:extLst>
              <a:ext uri="{FF2B5EF4-FFF2-40B4-BE49-F238E27FC236}">
                <a16:creationId xmlns:a16="http://schemas.microsoft.com/office/drawing/2014/main" id="{4A4DD3A0-682A-4255-BB95-33568EEAC867}"/>
              </a:ext>
            </a:extLst>
          </p:cNvPr>
          <p:cNvSpPr>
            <a:spLocks noGrp="1" noChangeArrowheads="1"/>
          </p:cNvSpPr>
          <p:nvPr>
            <p:ph idx="1"/>
          </p:nvPr>
        </p:nvSpPr>
        <p:spPr>
          <a:xfrm>
            <a:off x="381000" y="1295400"/>
            <a:ext cx="8382000" cy="4475071"/>
          </a:xfrm>
        </p:spPr>
        <p:txBody>
          <a:bodyPr>
            <a:spAutoFit/>
          </a:bodyPr>
          <a:lstStyle/>
          <a:p>
            <a:pPr eaLnBrk="1" hangingPunct="1">
              <a:lnSpc>
                <a:spcPct val="90000"/>
              </a:lnSpc>
            </a:pPr>
            <a:r>
              <a:rPr lang="en-US" altLang="en-US" sz="3200" dirty="0">
                <a:solidFill>
                  <a:schemeClr val="tx1"/>
                </a:solidFill>
                <a:latin typeface="Arial" panose="020B0604020202020204" pitchFamily="34" charset="0"/>
                <a:cs typeface="Arial" panose="020B0604020202020204" pitchFamily="34" charset="0"/>
              </a:rPr>
              <a:t>Many Israelites stayed where they were</a:t>
            </a:r>
          </a:p>
          <a:p>
            <a:pPr lvl="1" eaLnBrk="1" hangingPunct="1">
              <a:lnSpc>
                <a:spcPct val="90000"/>
              </a:lnSpc>
            </a:pPr>
            <a:r>
              <a:rPr lang="en-US" altLang="en-US" sz="3000" dirty="0">
                <a:solidFill>
                  <a:schemeClr val="tx1"/>
                </a:solidFill>
                <a:latin typeface="Arial" panose="020B0604020202020204" pitchFamily="34" charset="0"/>
                <a:cs typeface="Arial" panose="020B0604020202020204" pitchFamily="34" charset="0"/>
              </a:rPr>
              <a:t>It has been almost 200 years since the first captives have been taken from Israel. </a:t>
            </a:r>
            <a:br>
              <a:rPr lang="en-US" altLang="en-US" sz="3000" dirty="0">
                <a:solidFill>
                  <a:schemeClr val="tx1"/>
                </a:solidFill>
                <a:latin typeface="Arial" panose="020B0604020202020204" pitchFamily="34" charset="0"/>
                <a:cs typeface="Arial" panose="020B0604020202020204" pitchFamily="34" charset="0"/>
              </a:rPr>
            </a:br>
            <a:r>
              <a:rPr lang="en-US" altLang="en-US" sz="3000" dirty="0">
                <a:solidFill>
                  <a:schemeClr val="tx1"/>
                </a:solidFill>
                <a:latin typeface="Arial" panose="020B0604020202020204" pitchFamily="34" charset="0"/>
                <a:cs typeface="Arial" panose="020B0604020202020204" pitchFamily="34" charset="0"/>
              </a:rPr>
              <a:t>721 BC</a:t>
            </a:r>
          </a:p>
          <a:p>
            <a:pPr lvl="1" eaLnBrk="1" hangingPunct="1">
              <a:lnSpc>
                <a:spcPct val="90000"/>
              </a:lnSpc>
            </a:pPr>
            <a:r>
              <a:rPr lang="en-US" altLang="en-US" sz="3000" dirty="0">
                <a:solidFill>
                  <a:schemeClr val="tx1"/>
                </a:solidFill>
                <a:latin typeface="Arial" panose="020B0604020202020204" pitchFamily="34" charset="0"/>
                <a:cs typeface="Arial" panose="020B0604020202020204" pitchFamily="34" charset="0"/>
              </a:rPr>
              <a:t>The most recent captives have been gone 50 years</a:t>
            </a:r>
          </a:p>
          <a:p>
            <a:pPr lvl="2" eaLnBrk="1" hangingPunct="1">
              <a:lnSpc>
                <a:spcPct val="90000"/>
              </a:lnSpc>
            </a:pPr>
            <a:r>
              <a:rPr lang="en-US" altLang="en-US" sz="2800" dirty="0">
                <a:solidFill>
                  <a:schemeClr val="tx1"/>
                </a:solidFill>
                <a:latin typeface="Arial" panose="020B0604020202020204" pitchFamily="34" charset="0"/>
                <a:cs typeface="Arial" panose="020B0604020202020204" pitchFamily="34" charset="0"/>
              </a:rPr>
              <a:t>They built homes and were content</a:t>
            </a:r>
            <a:br>
              <a:rPr lang="en-US" altLang="en-US" sz="2800" dirty="0">
                <a:solidFill>
                  <a:schemeClr val="tx1"/>
                </a:solidFill>
                <a:latin typeface="Arial" panose="020B0604020202020204" pitchFamily="34" charset="0"/>
                <a:cs typeface="Arial" panose="020B0604020202020204" pitchFamily="34" charset="0"/>
              </a:rPr>
            </a:br>
            <a:r>
              <a:rPr lang="en-US" altLang="en-US" sz="2800" dirty="0">
                <a:solidFill>
                  <a:schemeClr val="tx1"/>
                </a:solidFill>
                <a:latin typeface="Arial" panose="020B0604020202020204" pitchFamily="34" charset="0"/>
                <a:cs typeface="Arial" panose="020B0604020202020204" pitchFamily="34" charset="0"/>
              </a:rPr>
              <a:t>to stay</a:t>
            </a:r>
          </a:p>
          <a:p>
            <a:pPr lvl="1" eaLnBrk="1" hangingPunct="1">
              <a:lnSpc>
                <a:spcPct val="90000"/>
              </a:lnSpc>
            </a:pPr>
            <a:r>
              <a:rPr lang="en-US" altLang="en-US" sz="3000" dirty="0">
                <a:solidFill>
                  <a:schemeClr val="tx1"/>
                </a:solidFill>
                <a:latin typeface="Arial" panose="020B0604020202020204" pitchFamily="34" charset="0"/>
                <a:cs typeface="Arial" panose="020B0604020202020204" pitchFamily="34" charset="0"/>
              </a:rPr>
              <a:t>It was their choice whether to return or not.</a:t>
            </a:r>
          </a:p>
        </p:txBody>
      </p:sp>
      <p:sp>
        <p:nvSpPr>
          <p:cNvPr id="19464" name="WordArt 11">
            <a:extLst>
              <a:ext uri="{FF2B5EF4-FFF2-40B4-BE49-F238E27FC236}">
                <a16:creationId xmlns:a16="http://schemas.microsoft.com/office/drawing/2014/main" id="{0A6997AF-4CCF-40A2-BFC7-3840A29256D5}"/>
              </a:ext>
            </a:extLst>
          </p:cNvPr>
          <p:cNvSpPr>
            <a:spLocks noChangeArrowheads="1" noChangeShapeType="1" noTextEdit="1"/>
          </p:cNvSpPr>
          <p:nvPr/>
        </p:nvSpPr>
        <p:spPr bwMode="auto">
          <a:xfrm>
            <a:off x="7467600" y="576267"/>
            <a:ext cx="1143000" cy="338137"/>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3175">
                  <a:solidFill>
                    <a:prstClr val="black"/>
                  </a:solidFill>
                  <a:round/>
                  <a:headEnd/>
                  <a:tailEnd/>
                </a:ln>
                <a:solidFill>
                  <a:schemeClr val="bg1"/>
                </a:solidFill>
                <a:effectLst/>
                <a:uLnTx/>
                <a:uFillTx/>
                <a:latin typeface="Arial" panose="020B0604020202020204" pitchFamily="34" charset="0"/>
                <a:ea typeface="+mn-ea"/>
                <a:cs typeface="Arial" panose="020B0604020202020204" pitchFamily="34" charset="0"/>
              </a:rPr>
              <a:t>536 BC</a:t>
            </a:r>
          </a:p>
        </p:txBody>
      </p:sp>
      <p:cxnSp>
        <p:nvCxnSpPr>
          <p:cNvPr id="19466" name="Straight Connector 12">
            <a:extLst>
              <a:ext uri="{FF2B5EF4-FFF2-40B4-BE49-F238E27FC236}">
                <a16:creationId xmlns:a16="http://schemas.microsoft.com/office/drawing/2014/main" id="{62406380-C0E0-405A-8C3F-D6FD3D27439C}"/>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ounded Rectangle 13">
            <a:extLst>
              <a:ext uri="{FF2B5EF4-FFF2-40B4-BE49-F238E27FC236}">
                <a16:creationId xmlns:a16="http://schemas.microsoft.com/office/drawing/2014/main" id="{6A0FC601-E080-4AE6-8009-40C30D154DB3}"/>
              </a:ext>
            </a:extLst>
          </p:cNvPr>
          <p:cNvSpPr>
            <a:spLocks noChangeArrowheads="1"/>
          </p:cNvSpPr>
          <p:nvPr/>
        </p:nvSpPr>
        <p:spPr bwMode="auto">
          <a:xfrm>
            <a:off x="7391400" y="457200"/>
            <a:ext cx="1295400" cy="533400"/>
          </a:xfrm>
          <a:prstGeom prst="roundRect">
            <a:avLst>
              <a:gd name="adj" fmla="val 16667"/>
            </a:avLst>
          </a:prstGeom>
          <a:solidFill>
            <a:schemeClr val="tx1"/>
          </a:solidFill>
          <a:ln>
            <a:noFill/>
          </a:ln>
        </p:spPr>
        <p:txBody>
          <a:bodyPr/>
          <a:lstStyle>
            <a:lvl1pPr>
              <a:defRPr>
                <a:solidFill>
                  <a:schemeClr val="tx1"/>
                </a:solidFill>
                <a:latin typeface="Arial Black" panose="020B0A04020102020204" pitchFamily="34" charset="0"/>
              </a:defRPr>
            </a:lvl1pPr>
            <a:lvl2pPr marL="742950" indent="-285750">
              <a:defRPr>
                <a:solidFill>
                  <a:schemeClr val="tx1"/>
                </a:solidFill>
                <a:latin typeface="Arial Black" panose="020B0A04020102020204" pitchFamily="34" charset="0"/>
              </a:defRPr>
            </a:lvl2pPr>
            <a:lvl3pPr marL="1143000" indent="-228600">
              <a:defRPr>
                <a:solidFill>
                  <a:schemeClr val="tx1"/>
                </a:solidFill>
                <a:latin typeface="Arial Black" panose="020B0A04020102020204" pitchFamily="34" charset="0"/>
              </a:defRPr>
            </a:lvl3pPr>
            <a:lvl4pPr marL="1600200" indent="-228600">
              <a:defRPr>
                <a:solidFill>
                  <a:schemeClr val="tx1"/>
                </a:solidFill>
                <a:latin typeface="Arial Black" panose="020B0A04020102020204" pitchFamily="34" charset="0"/>
              </a:defRPr>
            </a:lvl4pPr>
            <a:lvl5pPr marL="2057400" indent="-228600">
              <a:defRPr>
                <a:solidFill>
                  <a:schemeClr val="tx1"/>
                </a:solidFill>
                <a:latin typeface="Arial Black" panose="020B0A04020102020204" pitchFamily="34" charset="0"/>
              </a:defRPr>
            </a:lvl5pPr>
            <a:lvl6pPr marL="2514600" indent="-228600" eaLnBrk="0" fontAlgn="base" hangingPunct="0">
              <a:spcBef>
                <a:spcPct val="0"/>
              </a:spcBef>
              <a:spcAft>
                <a:spcPct val="0"/>
              </a:spcAft>
              <a:defRPr>
                <a:solidFill>
                  <a:schemeClr val="tx1"/>
                </a:solidFill>
                <a:latin typeface="Arial Black" panose="020B0A04020102020204" pitchFamily="34" charset="0"/>
              </a:defRPr>
            </a:lvl6pPr>
            <a:lvl7pPr marL="2971800" indent="-228600" eaLnBrk="0" fontAlgn="base" hangingPunct="0">
              <a:spcBef>
                <a:spcPct val="0"/>
              </a:spcBef>
              <a:spcAft>
                <a:spcPct val="0"/>
              </a:spcAft>
              <a:defRPr>
                <a:solidFill>
                  <a:schemeClr val="tx1"/>
                </a:solidFill>
                <a:latin typeface="Arial Black" panose="020B0A04020102020204" pitchFamily="34" charset="0"/>
              </a:defRPr>
            </a:lvl7pPr>
            <a:lvl8pPr marL="3429000" indent="-228600" eaLnBrk="0" fontAlgn="base" hangingPunct="0">
              <a:spcBef>
                <a:spcPct val="0"/>
              </a:spcBef>
              <a:spcAft>
                <a:spcPct val="0"/>
              </a:spcAft>
              <a:defRPr>
                <a:solidFill>
                  <a:schemeClr val="tx1"/>
                </a:solidFill>
                <a:latin typeface="Arial Black" panose="020B0A04020102020204" pitchFamily="34" charset="0"/>
              </a:defRPr>
            </a:lvl8pPr>
            <a:lvl9pPr marL="3886200" indent="-228600" eaLnBrk="0" fontAlgn="base" hangingPunct="0">
              <a:spcBef>
                <a:spcPct val="0"/>
              </a:spcBef>
              <a:spcAft>
                <a:spcPct val="0"/>
              </a:spcAft>
              <a:defRPr>
                <a:solidFill>
                  <a:schemeClr val="tx1"/>
                </a:solidFill>
                <a:latin typeface="Arial Black" panose="020B0A0402010202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prstClr val="white"/>
              </a:solidFill>
              <a:effectLst/>
              <a:uLnTx/>
              <a:uFillTx/>
              <a:latin typeface="Arial Black" panose="020B0A04020102020204" pitchFamily="34" charset="0"/>
              <a:ea typeface="+mn-ea"/>
              <a:cs typeface="+mn-cs"/>
            </a:endParaRPr>
          </a:p>
        </p:txBody>
      </p:sp>
      <p:sp>
        <p:nvSpPr>
          <p:cNvPr id="20489" name="Rectangle 2">
            <a:extLst>
              <a:ext uri="{FF2B5EF4-FFF2-40B4-BE49-F238E27FC236}">
                <a16:creationId xmlns:a16="http://schemas.microsoft.com/office/drawing/2014/main" id="{6DEDE70C-F2D8-4F98-BB65-1A33F1A0D894}"/>
              </a:ext>
            </a:extLst>
          </p:cNvPr>
          <p:cNvSpPr>
            <a:spLocks noGrp="1" noChangeArrowheads="1"/>
          </p:cNvSpPr>
          <p:nvPr>
            <p:ph type="title"/>
          </p:nvPr>
        </p:nvSpPr>
        <p:spPr>
          <a:xfrm>
            <a:off x="228600" y="270302"/>
            <a:ext cx="7239000" cy="830997"/>
          </a:xfrm>
        </p:spPr>
        <p:txBody>
          <a:bodyPr>
            <a:spAutoFit/>
          </a:bodyPr>
          <a:lstStyle/>
          <a:p>
            <a:pPr algn="ctr" eaLnBrk="1" hangingPunct="1"/>
            <a:r>
              <a:rPr lang="en-US" altLang="en-US" sz="4800" b="1" dirty="0">
                <a:solidFill>
                  <a:schemeClr val="tx1"/>
                </a:solidFill>
                <a:latin typeface="Arial" panose="020B0604020202020204" pitchFamily="34" charset="0"/>
                <a:cs typeface="Arial" panose="020B0604020202020204" pitchFamily="34" charset="0"/>
              </a:rPr>
              <a:t>Captives Free to Return</a:t>
            </a:r>
          </a:p>
        </p:txBody>
      </p:sp>
      <p:sp>
        <p:nvSpPr>
          <p:cNvPr id="9219" name="Rectangle 3">
            <a:extLst>
              <a:ext uri="{FF2B5EF4-FFF2-40B4-BE49-F238E27FC236}">
                <a16:creationId xmlns:a16="http://schemas.microsoft.com/office/drawing/2014/main" id="{D1AB2766-9A3C-4A92-A9F9-BF9D2DB55813}"/>
              </a:ext>
            </a:extLst>
          </p:cNvPr>
          <p:cNvSpPr>
            <a:spLocks noGrp="1" noChangeArrowheads="1"/>
          </p:cNvSpPr>
          <p:nvPr>
            <p:ph idx="1"/>
          </p:nvPr>
        </p:nvSpPr>
        <p:spPr>
          <a:xfrm>
            <a:off x="76200" y="1145280"/>
            <a:ext cx="8991600" cy="5693866"/>
          </a:xfrm>
        </p:spPr>
        <p:txBody>
          <a:bodyPr wrap="square">
            <a:spAutoFit/>
          </a:bodyPr>
          <a:lstStyle/>
          <a:p>
            <a:pPr eaLnBrk="1" hangingPunct="1">
              <a:spcBef>
                <a:spcPts val="0"/>
              </a:spcBef>
              <a:spcAft>
                <a:spcPts val="0"/>
              </a:spcAft>
            </a:pPr>
            <a:r>
              <a:rPr lang="en-US" altLang="en-US" sz="2400" dirty="0">
                <a:solidFill>
                  <a:schemeClr val="tx1"/>
                </a:solidFill>
                <a:latin typeface="Arial" panose="020B0604020202020204" pitchFamily="34" charset="0"/>
                <a:cs typeface="Arial" panose="020B0604020202020204" pitchFamily="34" charset="0"/>
              </a:rPr>
              <a:t>Approximately 50,000 Jews gathered in Babylon to start home (Ezra 2:64-65)</a:t>
            </a:r>
          </a:p>
          <a:p>
            <a:pPr lvl="1" eaLnBrk="1" hangingPunct="1">
              <a:spcBef>
                <a:spcPts val="0"/>
              </a:spcBef>
              <a:spcAft>
                <a:spcPts val="0"/>
              </a:spcAft>
            </a:pPr>
            <a:r>
              <a:rPr lang="en-US" altLang="en-US" sz="2800" dirty="0">
                <a:solidFill>
                  <a:schemeClr val="tx1"/>
                </a:solidFill>
                <a:latin typeface="Arial" panose="020B0604020202020204" pitchFamily="34" charset="0"/>
                <a:cs typeface="Arial" panose="020B0604020202020204" pitchFamily="34" charset="0"/>
              </a:rPr>
              <a:t>Sheshbazzar (Ezra 1:8, 11; 5:14-15) and Zerubbabel (Ezra 2:2; 3:2,8; 4:3; 5:2) are named as leaders. (Perhaps same man) </a:t>
            </a:r>
          </a:p>
          <a:p>
            <a:pPr lvl="1" eaLnBrk="1" hangingPunct="1">
              <a:spcBef>
                <a:spcPts val="0"/>
              </a:spcBef>
              <a:spcAft>
                <a:spcPts val="0"/>
              </a:spcAft>
            </a:pPr>
            <a:r>
              <a:rPr lang="en-US" altLang="en-US" sz="2800" dirty="0">
                <a:solidFill>
                  <a:schemeClr val="tx1"/>
                </a:solidFill>
                <a:latin typeface="Arial" panose="020B0604020202020204" pitchFamily="34" charset="0"/>
                <a:cs typeface="Arial" panose="020B0604020202020204" pitchFamily="34" charset="0"/>
              </a:rPr>
              <a:t>Many valuable vessels taken from the temple and palace in Nebuchadnezzar’s day are returned. Ezra 2:68-69</a:t>
            </a:r>
          </a:p>
          <a:p>
            <a:pPr lvl="2">
              <a:spcBef>
                <a:spcPts val="0"/>
              </a:spcBef>
              <a:spcAft>
                <a:spcPts val="0"/>
              </a:spcAft>
            </a:pPr>
            <a:r>
              <a:rPr lang="en-US" altLang="en-US" sz="2400" dirty="0">
                <a:solidFill>
                  <a:schemeClr val="tx1"/>
                </a:solidFill>
                <a:latin typeface="Arial" panose="020B0604020202020204" pitchFamily="34" charset="0"/>
                <a:cs typeface="Arial" panose="020B0604020202020204" pitchFamily="34" charset="0"/>
              </a:rPr>
              <a:t>5,400 gold and silver vessels returned</a:t>
            </a:r>
          </a:p>
          <a:p>
            <a:pPr lvl="1" eaLnBrk="1" hangingPunct="1">
              <a:spcBef>
                <a:spcPts val="0"/>
              </a:spcBef>
              <a:spcAft>
                <a:spcPts val="0"/>
              </a:spcAft>
            </a:pPr>
            <a:r>
              <a:rPr lang="en-US" altLang="en-US" sz="2800" dirty="0">
                <a:solidFill>
                  <a:schemeClr val="tx1"/>
                </a:solidFill>
                <a:latin typeface="Arial" panose="020B0604020202020204" pitchFamily="34" charset="0"/>
                <a:cs typeface="Arial" panose="020B0604020202020204" pitchFamily="34" charset="0"/>
              </a:rPr>
              <a:t>Jews who stayed behind helped their brethren with gifts to make their trip easier. Ezra. 1</a:t>
            </a:r>
          </a:p>
          <a:p>
            <a:pPr lvl="1" eaLnBrk="1" hangingPunct="1">
              <a:spcBef>
                <a:spcPts val="0"/>
              </a:spcBef>
              <a:spcAft>
                <a:spcPts val="0"/>
              </a:spcAft>
            </a:pPr>
            <a:r>
              <a:rPr lang="en-US" altLang="en-US" sz="2800" dirty="0">
                <a:solidFill>
                  <a:schemeClr val="tx1"/>
                </a:solidFill>
                <a:latin typeface="Arial" panose="020B0604020202020204" pitchFamily="34" charset="0"/>
                <a:cs typeface="Arial" panose="020B0604020202020204" pitchFamily="34" charset="0"/>
              </a:rPr>
              <a:t>It was a day of great joy as they began the trip</a:t>
            </a:r>
          </a:p>
          <a:p>
            <a:pPr lvl="1" eaLnBrk="1" hangingPunct="1">
              <a:spcBef>
                <a:spcPts val="0"/>
              </a:spcBef>
              <a:spcAft>
                <a:spcPts val="0"/>
              </a:spcAft>
            </a:pPr>
            <a:r>
              <a:rPr lang="en-US" altLang="en-US" sz="2800" dirty="0">
                <a:solidFill>
                  <a:schemeClr val="tx1"/>
                </a:solidFill>
                <a:latin typeface="Arial" panose="020B0604020202020204" pitchFamily="34" charset="0"/>
                <a:cs typeface="Arial" panose="020B0604020202020204" pitchFamily="34" charset="0"/>
              </a:rPr>
              <a:t>However, the tasks ahead would not be easy</a:t>
            </a:r>
          </a:p>
        </p:txBody>
      </p:sp>
      <p:sp>
        <p:nvSpPr>
          <p:cNvPr id="20488" name="WordArt 11">
            <a:extLst>
              <a:ext uri="{FF2B5EF4-FFF2-40B4-BE49-F238E27FC236}">
                <a16:creationId xmlns:a16="http://schemas.microsoft.com/office/drawing/2014/main" id="{227ADBAF-0C9E-40DF-ADDC-95E704057D6A}"/>
              </a:ext>
            </a:extLst>
          </p:cNvPr>
          <p:cNvSpPr>
            <a:spLocks noChangeArrowheads="1" noChangeShapeType="1" noTextEdit="1"/>
          </p:cNvSpPr>
          <p:nvPr/>
        </p:nvSpPr>
        <p:spPr bwMode="auto">
          <a:xfrm>
            <a:off x="7467600" y="576267"/>
            <a:ext cx="1143000" cy="338137"/>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0" cap="none" spc="0" normalizeH="0" baseline="0" noProof="0" dirty="0">
                <a:ln w="3175">
                  <a:solidFill>
                    <a:prstClr val="black"/>
                  </a:solidFill>
                  <a:round/>
                  <a:headEnd/>
                  <a:tailEnd/>
                </a:ln>
                <a:solidFill>
                  <a:schemeClr val="bg1"/>
                </a:solidFill>
                <a:effectLst/>
                <a:uLnTx/>
                <a:uFillTx/>
                <a:latin typeface="Arial" panose="020B0604020202020204" pitchFamily="34" charset="0"/>
                <a:ea typeface="+mn-ea"/>
                <a:cs typeface="Arial" panose="020B0604020202020204" pitchFamily="34" charset="0"/>
              </a:rPr>
              <a:t>536 BC</a:t>
            </a:r>
          </a:p>
        </p:txBody>
      </p:sp>
      <p:cxnSp>
        <p:nvCxnSpPr>
          <p:cNvPr id="20490" name="Straight Connector 12">
            <a:extLst>
              <a:ext uri="{FF2B5EF4-FFF2-40B4-BE49-F238E27FC236}">
                <a16:creationId xmlns:a16="http://schemas.microsoft.com/office/drawing/2014/main" id="{228F1AB7-B035-4F10-A4AB-F0E0AC9CBBA7}"/>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9" name="Rectangle 2">
            <a:extLst>
              <a:ext uri="{FF2B5EF4-FFF2-40B4-BE49-F238E27FC236}">
                <a16:creationId xmlns:a16="http://schemas.microsoft.com/office/drawing/2014/main" id="{9EC86D61-9EF6-43D1-A788-259AADDEA4EF}"/>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The People of Palestine</a:t>
            </a:r>
          </a:p>
        </p:txBody>
      </p:sp>
      <p:sp>
        <p:nvSpPr>
          <p:cNvPr id="11267" name="Rectangle 3">
            <a:extLst>
              <a:ext uri="{FF2B5EF4-FFF2-40B4-BE49-F238E27FC236}">
                <a16:creationId xmlns:a16="http://schemas.microsoft.com/office/drawing/2014/main" id="{B00296B5-AC3B-41A0-9D61-28C00FBCB208}"/>
              </a:ext>
            </a:extLst>
          </p:cNvPr>
          <p:cNvSpPr>
            <a:spLocks noGrp="1" noChangeArrowheads="1"/>
          </p:cNvSpPr>
          <p:nvPr>
            <p:ph idx="1"/>
          </p:nvPr>
        </p:nvSpPr>
        <p:spPr>
          <a:xfrm>
            <a:off x="381000" y="1295400"/>
            <a:ext cx="8382000" cy="2154436"/>
          </a:xfrm>
        </p:spPr>
        <p:txBody>
          <a:bodyPr>
            <a:spAutoFit/>
          </a:bodyPr>
          <a:lstStyle/>
          <a:p>
            <a:pPr eaLnBrk="1" hangingPunct="1"/>
            <a:r>
              <a:rPr lang="en-US" altLang="en-US" sz="3300" dirty="0">
                <a:solidFill>
                  <a:schemeClr val="tx1"/>
                </a:solidFill>
                <a:latin typeface="Arial" panose="020B0604020202020204" pitchFamily="34" charset="0"/>
                <a:cs typeface="Arial" panose="020B0604020202020204" pitchFamily="34" charset="0"/>
              </a:rPr>
              <a:t>They profited from the Jews’ absence</a:t>
            </a:r>
          </a:p>
          <a:p>
            <a:pPr lvl="1" eaLnBrk="1" hangingPunct="1"/>
            <a:r>
              <a:rPr lang="en-US" altLang="en-US" sz="3000" b="1" dirty="0">
                <a:solidFill>
                  <a:schemeClr val="tx1"/>
                </a:solidFill>
                <a:latin typeface="Arial" panose="020B0604020202020204" pitchFamily="34" charset="0"/>
                <a:cs typeface="Arial" panose="020B0604020202020204" pitchFamily="34" charset="0"/>
              </a:rPr>
              <a:t>Samaritans,</a:t>
            </a:r>
            <a:r>
              <a:rPr lang="en-US" altLang="en-US" sz="3000" dirty="0">
                <a:solidFill>
                  <a:schemeClr val="tx1"/>
                </a:solidFill>
                <a:latin typeface="Arial" panose="020B0604020202020204" pitchFamily="34" charset="0"/>
                <a:cs typeface="Arial" panose="020B0604020202020204" pitchFamily="34" charset="0"/>
              </a:rPr>
              <a:t> </a:t>
            </a:r>
            <a:r>
              <a:rPr lang="en-US" altLang="en-US" sz="3000" b="1" dirty="0">
                <a:solidFill>
                  <a:schemeClr val="tx1"/>
                </a:solidFill>
                <a:latin typeface="Arial" panose="020B0604020202020204" pitchFamily="34" charset="0"/>
                <a:cs typeface="Arial" panose="020B0604020202020204" pitchFamily="34" charset="0"/>
              </a:rPr>
              <a:t>Ammonites,</a:t>
            </a:r>
            <a:r>
              <a:rPr lang="en-US" altLang="en-US" sz="3000" dirty="0">
                <a:solidFill>
                  <a:schemeClr val="tx1"/>
                </a:solidFill>
                <a:latin typeface="Arial" panose="020B0604020202020204" pitchFamily="34" charset="0"/>
                <a:cs typeface="Arial" panose="020B0604020202020204" pitchFamily="34" charset="0"/>
              </a:rPr>
              <a:t> </a:t>
            </a:r>
            <a:r>
              <a:rPr lang="en-US" altLang="en-US" sz="3000" b="1" dirty="0">
                <a:solidFill>
                  <a:schemeClr val="tx1"/>
                </a:solidFill>
                <a:latin typeface="Arial" panose="020B0604020202020204" pitchFamily="34" charset="0"/>
                <a:cs typeface="Arial" panose="020B0604020202020204" pitchFamily="34" charset="0"/>
              </a:rPr>
              <a:t>Edomites</a:t>
            </a:r>
            <a:r>
              <a:rPr lang="en-US" altLang="en-US" sz="3000" dirty="0">
                <a:solidFill>
                  <a:schemeClr val="tx1"/>
                </a:solidFill>
                <a:latin typeface="Arial" panose="020B0604020202020204" pitchFamily="34" charset="0"/>
                <a:cs typeface="Arial" panose="020B0604020202020204" pitchFamily="34" charset="0"/>
              </a:rPr>
              <a:t> and </a:t>
            </a:r>
            <a:r>
              <a:rPr lang="en-US" altLang="en-US" sz="3000" b="1" dirty="0">
                <a:solidFill>
                  <a:schemeClr val="tx1"/>
                </a:solidFill>
                <a:latin typeface="Arial" panose="020B0604020202020204" pitchFamily="34" charset="0"/>
                <a:cs typeface="Arial" panose="020B0604020202020204" pitchFamily="34" charset="0"/>
              </a:rPr>
              <a:t>Nomadic tribes</a:t>
            </a:r>
            <a:r>
              <a:rPr lang="en-US" altLang="en-US" sz="3000" dirty="0">
                <a:solidFill>
                  <a:schemeClr val="tx1"/>
                </a:solidFill>
                <a:latin typeface="Arial" panose="020B0604020202020204" pitchFamily="34" charset="0"/>
                <a:cs typeface="Arial" panose="020B0604020202020204" pitchFamily="34" charset="0"/>
              </a:rPr>
              <a:t> moved into and nearer the</a:t>
            </a:r>
            <a:br>
              <a:rPr lang="en-US" altLang="en-US" sz="3000" dirty="0">
                <a:solidFill>
                  <a:schemeClr val="tx1"/>
                </a:solidFill>
                <a:latin typeface="Arial" panose="020B0604020202020204" pitchFamily="34" charset="0"/>
                <a:cs typeface="Arial" panose="020B0604020202020204" pitchFamily="34" charset="0"/>
              </a:rPr>
            </a:br>
            <a:r>
              <a:rPr lang="en-US" altLang="en-US" sz="3000" dirty="0">
                <a:solidFill>
                  <a:schemeClr val="tx1"/>
                </a:solidFill>
                <a:latin typeface="Arial" panose="020B0604020202020204" pitchFamily="34" charset="0"/>
                <a:cs typeface="Arial" panose="020B0604020202020204" pitchFamily="34" charset="0"/>
              </a:rPr>
              <a:t>fertile lands</a:t>
            </a:r>
          </a:p>
        </p:txBody>
      </p:sp>
      <p:cxnSp>
        <p:nvCxnSpPr>
          <p:cNvPr id="23560" name="Straight Connector 10">
            <a:extLst>
              <a:ext uri="{FF2B5EF4-FFF2-40B4-BE49-F238E27FC236}">
                <a16:creationId xmlns:a16="http://schemas.microsoft.com/office/drawing/2014/main" id="{7904CF02-A941-40E4-89CD-476A8AB9C3C3}"/>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1369F2C0-3D1E-43E1-BECE-0B9819DC0D34}"/>
              </a:ext>
            </a:extLst>
          </p:cNvPr>
          <p:cNvSpPr>
            <a:spLocks noGrp="1" noChangeArrowheads="1"/>
          </p:cNvSpPr>
          <p:nvPr>
            <p:ph idx="1"/>
          </p:nvPr>
        </p:nvSpPr>
        <p:spPr>
          <a:xfrm>
            <a:off x="152401" y="1873508"/>
            <a:ext cx="8877298" cy="4832092"/>
          </a:xfrm>
        </p:spPr>
        <p:txBody>
          <a:bodyPr wrap="square">
            <a:spAutoFit/>
          </a:bodyPr>
          <a:lstStyle/>
          <a:p>
            <a:pPr marL="613500" indent="-533400">
              <a:spcBef>
                <a:spcPts val="0"/>
              </a:spcBef>
              <a:spcAft>
                <a:spcPts val="0"/>
              </a:spcAft>
              <a:buFontTx/>
              <a:buAutoNum type="arabicPeriod"/>
            </a:pPr>
            <a:r>
              <a:rPr lang="en-US" altLang="en-US" sz="2800" dirty="0">
                <a:solidFill>
                  <a:schemeClr val="tx1"/>
                </a:solidFill>
                <a:latin typeface="Arial" panose="020B0604020202020204" pitchFamily="34" charset="0"/>
                <a:cs typeface="Arial" panose="020B0604020202020204" pitchFamily="34" charset="0"/>
              </a:rPr>
              <a:t>Jews return home under the leadership of </a:t>
            </a:r>
            <a:r>
              <a:rPr lang="en-US" altLang="en-US" sz="2800" b="1" dirty="0">
                <a:solidFill>
                  <a:schemeClr val="tx1"/>
                </a:solidFill>
                <a:latin typeface="Arial" panose="020B0604020202020204" pitchFamily="34" charset="0"/>
                <a:cs typeface="Arial" panose="020B0604020202020204" pitchFamily="34" charset="0"/>
              </a:rPr>
              <a:t>Zerubbabel</a:t>
            </a:r>
            <a:r>
              <a:rPr lang="en-US" altLang="en-US" sz="2800" dirty="0">
                <a:solidFill>
                  <a:schemeClr val="tx1"/>
                </a:solidFill>
                <a:latin typeface="Arial" panose="020B0604020202020204" pitchFamily="34" charset="0"/>
                <a:cs typeface="Arial" panose="020B0604020202020204" pitchFamily="34" charset="0"/>
              </a:rPr>
              <a:t> to build the temple. (Book of Haggai) cf. Ezra 3:10ff; cf. Haggai 2:3</a:t>
            </a:r>
          </a:p>
          <a:p>
            <a:pPr marL="613500" indent="-533400">
              <a:spcBef>
                <a:spcPts val="0"/>
              </a:spcBef>
              <a:spcAft>
                <a:spcPts val="0"/>
              </a:spcAft>
              <a:buFontTx/>
              <a:buAutoNum type="arabicPeriod"/>
            </a:pPr>
            <a:r>
              <a:rPr lang="en-US" altLang="en-US" sz="2800" b="1" dirty="0">
                <a:solidFill>
                  <a:schemeClr val="tx1"/>
                </a:solidFill>
                <a:latin typeface="Arial" panose="020B0604020202020204" pitchFamily="34" charset="0"/>
                <a:cs typeface="Arial" panose="020B0604020202020204" pitchFamily="34" charset="0"/>
              </a:rPr>
              <a:t>Ezra</a:t>
            </a:r>
            <a:r>
              <a:rPr lang="en-US" altLang="en-US" sz="2800" dirty="0">
                <a:solidFill>
                  <a:schemeClr val="tx1"/>
                </a:solidFill>
                <a:latin typeface="Arial" panose="020B0604020202020204" pitchFamily="34" charset="0"/>
                <a:cs typeface="Arial" panose="020B0604020202020204" pitchFamily="34" charset="0"/>
              </a:rPr>
              <a:t> returns with the Priests to start the spiritual reform. Ezra 3</a:t>
            </a:r>
          </a:p>
          <a:p>
            <a:pPr marL="594450" indent="-514350">
              <a:spcBef>
                <a:spcPts val="0"/>
              </a:spcBef>
              <a:spcAft>
                <a:spcPts val="0"/>
              </a:spcAft>
              <a:buFont typeface="+mj-lt"/>
              <a:buAutoNum type="arabicPeriod"/>
            </a:pPr>
            <a:r>
              <a:rPr lang="en-US" altLang="en-US" sz="2800" b="1" dirty="0">
                <a:solidFill>
                  <a:schemeClr val="tx1"/>
                </a:solidFill>
                <a:latin typeface="Arial" panose="020B0604020202020204" pitchFamily="34" charset="0"/>
                <a:cs typeface="Arial" panose="020B0604020202020204" pitchFamily="34" charset="0"/>
              </a:rPr>
              <a:t>Nehemiah</a:t>
            </a:r>
            <a:r>
              <a:rPr lang="en-US" altLang="en-US" sz="2800" dirty="0">
                <a:solidFill>
                  <a:schemeClr val="tx1"/>
                </a:solidFill>
                <a:latin typeface="Arial" panose="020B0604020202020204" pitchFamily="34" charset="0"/>
                <a:cs typeface="Arial" panose="020B0604020202020204" pitchFamily="34" charset="0"/>
              </a:rPr>
              <a:t> returns to build the walls. (Book of Nehemiah)</a:t>
            </a:r>
          </a:p>
          <a:p>
            <a:pPr marL="537300" indent="-457200">
              <a:spcBef>
                <a:spcPts val="0"/>
              </a:spcBef>
              <a:spcAft>
                <a:spcPts val="0"/>
              </a:spcAft>
            </a:pPr>
            <a:r>
              <a:rPr lang="en-US" altLang="en-US" sz="2800" dirty="0">
                <a:solidFill>
                  <a:schemeClr val="tx1"/>
                </a:solidFill>
                <a:latin typeface="Arial" panose="020B0604020202020204" pitchFamily="34" charset="0"/>
                <a:cs typeface="Arial" panose="020B0604020202020204" pitchFamily="34" charset="0"/>
              </a:rPr>
              <a:t>Adversaries: Samaritans desired to help build the temple. Ezra 4:1ff; Nehemiah 2:17ff;</a:t>
            </a:r>
            <a:br>
              <a:rPr lang="en-US" altLang="en-US" sz="2800" dirty="0">
                <a:solidFill>
                  <a:schemeClr val="tx1"/>
                </a:solidFill>
                <a:latin typeface="Arial" panose="020B0604020202020204" pitchFamily="34" charset="0"/>
                <a:cs typeface="Arial" panose="020B0604020202020204" pitchFamily="34" charset="0"/>
              </a:rPr>
            </a:br>
            <a:r>
              <a:rPr lang="en-US" altLang="en-US" sz="2800" dirty="0">
                <a:solidFill>
                  <a:schemeClr val="tx1"/>
                </a:solidFill>
                <a:latin typeface="Arial" panose="020B0604020202020204" pitchFamily="34" charset="0"/>
                <a:cs typeface="Arial" panose="020B0604020202020204" pitchFamily="34" charset="0"/>
              </a:rPr>
              <a:t>cf. 2 Kings 17:32.</a:t>
            </a:r>
          </a:p>
          <a:p>
            <a:pPr marL="537300" indent="-457200">
              <a:spcBef>
                <a:spcPts val="0"/>
              </a:spcBef>
              <a:spcAft>
                <a:spcPts val="0"/>
              </a:spcAft>
            </a:pPr>
            <a:r>
              <a:rPr lang="en-US" altLang="en-US" sz="2800" dirty="0">
                <a:solidFill>
                  <a:schemeClr val="tx1"/>
                </a:solidFill>
                <a:latin typeface="Arial" panose="020B0604020202020204" pitchFamily="34" charset="0"/>
                <a:cs typeface="Arial" panose="020B0604020202020204" pitchFamily="34" charset="0"/>
              </a:rPr>
              <a:t>Jews accused of treason. Ezra 4:6ff; 11ff</a:t>
            </a:r>
          </a:p>
        </p:txBody>
      </p:sp>
      <p:cxnSp>
        <p:nvCxnSpPr>
          <p:cNvPr id="27657" name="Straight Connector 11">
            <a:extLst>
              <a:ext uri="{FF2B5EF4-FFF2-40B4-BE49-F238E27FC236}">
                <a16:creationId xmlns:a16="http://schemas.microsoft.com/office/drawing/2014/main" id="{012A7E71-175B-4051-8EEE-A9C8BCD3E96D}"/>
              </a:ext>
            </a:extLst>
          </p:cNvPr>
          <p:cNvCxnSpPr>
            <a:cxnSpLocks noChangeShapeType="1"/>
          </p:cNvCxnSpPr>
          <p:nvPr/>
        </p:nvCxnSpPr>
        <p:spPr bwMode="auto">
          <a:xfrm>
            <a:off x="457200" y="17526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
        <p:nvSpPr>
          <p:cNvPr id="3" name="Title 2">
            <a:extLst>
              <a:ext uri="{FF2B5EF4-FFF2-40B4-BE49-F238E27FC236}">
                <a16:creationId xmlns:a16="http://schemas.microsoft.com/office/drawing/2014/main" id="{4992ED1C-C997-4973-A7FA-3AF9CF27D848}"/>
              </a:ext>
            </a:extLst>
          </p:cNvPr>
          <p:cNvSpPr>
            <a:spLocks noGrp="1"/>
          </p:cNvSpPr>
          <p:nvPr>
            <p:ph type="title"/>
          </p:nvPr>
        </p:nvSpPr>
        <p:spPr>
          <a:xfrm>
            <a:off x="68668" y="433106"/>
            <a:ext cx="8961031" cy="1323439"/>
          </a:xfrm>
        </p:spPr>
        <p:txBody>
          <a:bodyPr>
            <a:spAutoFit/>
          </a:bodyPr>
          <a:lstStyle/>
          <a:p>
            <a:r>
              <a:rPr lang="en-US" altLang="en-US" dirty="0">
                <a:solidFill>
                  <a:schemeClr val="tx1"/>
                </a:solidFill>
                <a:latin typeface="Arial" panose="020B0604020202020204" pitchFamily="34" charset="0"/>
                <a:cs typeface="Arial" panose="020B0604020202020204" pitchFamily="34" charset="0"/>
              </a:rPr>
              <a:t>The “three returns” in Ezra and Nehemiah:</a:t>
            </a:r>
            <a:endParaRPr lang="en-US" dirty="0">
              <a:solidFill>
                <a:schemeClr val="tx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Rectangle 2">
            <a:extLst>
              <a:ext uri="{FF2B5EF4-FFF2-40B4-BE49-F238E27FC236}">
                <a16:creationId xmlns:a16="http://schemas.microsoft.com/office/drawing/2014/main" id="{DD7FDB1C-15F7-4FAB-B624-DCD7BFD88DC0}"/>
              </a:ext>
            </a:extLst>
          </p:cNvPr>
          <p:cNvSpPr>
            <a:spLocks noGrp="1" noChangeArrowheads="1"/>
          </p:cNvSpPr>
          <p:nvPr>
            <p:ph type="title"/>
          </p:nvPr>
        </p:nvSpPr>
        <p:spPr>
          <a:xfrm>
            <a:off x="304800" y="224135"/>
            <a:ext cx="8534400" cy="923330"/>
          </a:xfrm>
        </p:spPr>
        <p:txBody>
          <a:bodyPr wrap="square">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Return Number ONE</a:t>
            </a:r>
          </a:p>
        </p:txBody>
      </p:sp>
      <p:sp>
        <p:nvSpPr>
          <p:cNvPr id="15363" name="Rectangle 3">
            <a:extLst>
              <a:ext uri="{FF2B5EF4-FFF2-40B4-BE49-F238E27FC236}">
                <a16:creationId xmlns:a16="http://schemas.microsoft.com/office/drawing/2014/main" id="{E96F85CC-152B-40B3-8019-7C712B31B8FD}"/>
              </a:ext>
            </a:extLst>
          </p:cNvPr>
          <p:cNvSpPr>
            <a:spLocks noGrp="1" noChangeArrowheads="1"/>
          </p:cNvSpPr>
          <p:nvPr>
            <p:ph idx="1"/>
          </p:nvPr>
        </p:nvSpPr>
        <p:spPr>
          <a:xfrm>
            <a:off x="76200" y="1066800"/>
            <a:ext cx="8991600" cy="5786199"/>
          </a:xfrm>
        </p:spPr>
        <p:txBody>
          <a:bodyPr wrap="square">
            <a:spAutoFit/>
          </a:bodyPr>
          <a:lstStyle/>
          <a:p>
            <a:pPr>
              <a:spcBef>
                <a:spcPts val="0"/>
              </a:spcBef>
              <a:spcAft>
                <a:spcPts val="0"/>
              </a:spcAft>
            </a:pPr>
            <a:r>
              <a:rPr lang="en-US" altLang="en-US" sz="3200" dirty="0">
                <a:solidFill>
                  <a:schemeClr val="tx1"/>
                </a:solidFill>
                <a:latin typeface="Arial" panose="020B0604020202020204" pitchFamily="34" charset="0"/>
                <a:cs typeface="Arial" panose="020B0604020202020204" pitchFamily="34" charset="0"/>
              </a:rPr>
              <a:t>Enemies wrote a letter to the new king </a:t>
            </a:r>
            <a:r>
              <a:rPr lang="en-US" altLang="en-US" sz="3200" b="1" dirty="0">
                <a:solidFill>
                  <a:schemeClr val="tx1"/>
                </a:solidFill>
                <a:latin typeface="Arial" panose="020B0604020202020204" pitchFamily="34" charset="0"/>
                <a:cs typeface="Arial" panose="020B0604020202020204" pitchFamily="34" charset="0"/>
              </a:rPr>
              <a:t>Cambyses</a:t>
            </a:r>
            <a:r>
              <a:rPr lang="en-US" altLang="en-US" sz="3200" dirty="0">
                <a:solidFill>
                  <a:schemeClr val="tx1"/>
                </a:solidFill>
                <a:latin typeface="Arial" panose="020B0604020202020204" pitchFamily="34" charset="0"/>
                <a:cs typeface="Arial" panose="020B0604020202020204" pitchFamily="34" charset="0"/>
              </a:rPr>
              <a:t> (Cyrus’ son) after Cyrus had died</a:t>
            </a:r>
          </a:p>
          <a:p>
            <a:pPr>
              <a:spcBef>
                <a:spcPts val="0"/>
              </a:spcBef>
              <a:spcAft>
                <a:spcPts val="0"/>
              </a:spcAft>
            </a:pPr>
            <a:r>
              <a:rPr lang="en-US" altLang="en-US" sz="3200" dirty="0">
                <a:solidFill>
                  <a:schemeClr val="tx1"/>
                </a:solidFill>
                <a:latin typeface="Arial" panose="020B0604020202020204" pitchFamily="34" charset="0"/>
                <a:cs typeface="Arial" panose="020B0604020202020204" pitchFamily="34" charset="0"/>
              </a:rPr>
              <a:t>Asked the king to check the records to see if Jerusalem had not always been rebellious. Ezra 4:15</a:t>
            </a:r>
          </a:p>
          <a:p>
            <a:pPr lvl="1">
              <a:spcBef>
                <a:spcPts val="0"/>
              </a:spcBef>
              <a:spcAft>
                <a:spcPts val="0"/>
              </a:spcAft>
            </a:pPr>
            <a:r>
              <a:rPr lang="en-US" altLang="en-US" sz="3000" dirty="0">
                <a:solidFill>
                  <a:schemeClr val="tx1"/>
                </a:solidFill>
                <a:latin typeface="Arial" panose="020B0604020202020204" pitchFamily="34" charset="0"/>
                <a:cs typeface="Arial" panose="020B0604020202020204" pitchFamily="34" charset="0"/>
              </a:rPr>
              <a:t>Cambyses checked and he found that Jerusalem had been rebellious. Ezra 4:17ff</a:t>
            </a:r>
          </a:p>
          <a:p>
            <a:pPr lvl="1">
              <a:spcBef>
                <a:spcPts val="0"/>
              </a:spcBef>
              <a:spcAft>
                <a:spcPts val="0"/>
              </a:spcAft>
            </a:pPr>
            <a:r>
              <a:rPr lang="en-US" altLang="en-US" sz="3000" dirty="0">
                <a:solidFill>
                  <a:schemeClr val="tx1"/>
                </a:solidFill>
                <a:latin typeface="Arial" panose="020B0604020202020204" pitchFamily="34" charset="0"/>
                <a:cs typeface="Arial" panose="020B0604020202020204" pitchFamily="34" charset="0"/>
              </a:rPr>
              <a:t>As a result, he had the work stopped and nothing more was accomplished for 16 years. Ezra 4:21</a:t>
            </a:r>
          </a:p>
          <a:p>
            <a:pPr lvl="1">
              <a:spcBef>
                <a:spcPts val="0"/>
              </a:spcBef>
              <a:spcAft>
                <a:spcPts val="0"/>
              </a:spcAft>
            </a:pPr>
            <a:r>
              <a:rPr lang="en-US" altLang="en-US" sz="3000" dirty="0">
                <a:solidFill>
                  <a:schemeClr val="tx1"/>
                </a:solidFill>
                <a:latin typeface="Arial" panose="020B0604020202020204" pitchFamily="34" charset="0"/>
                <a:cs typeface="Arial" panose="020B0604020202020204" pitchFamily="34" charset="0"/>
              </a:rPr>
              <a:t>The people built for themselves houses, yet did not prosper. Haggai 1:2-11</a:t>
            </a:r>
          </a:p>
        </p:txBody>
      </p:sp>
      <p:cxnSp>
        <p:nvCxnSpPr>
          <p:cNvPr id="32776" name="Straight Connector 10">
            <a:extLst>
              <a:ext uri="{FF2B5EF4-FFF2-40B4-BE49-F238E27FC236}">
                <a16:creationId xmlns:a16="http://schemas.microsoft.com/office/drawing/2014/main" id="{DE0A39D1-0778-499B-861D-C2EBE1A6A9EF}"/>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9" name="Rectangle 2">
            <a:extLst>
              <a:ext uri="{FF2B5EF4-FFF2-40B4-BE49-F238E27FC236}">
                <a16:creationId xmlns:a16="http://schemas.microsoft.com/office/drawing/2014/main" id="{5B391CC8-725B-44C6-88FD-A7DBDA789860}"/>
              </a:ext>
            </a:extLst>
          </p:cNvPr>
          <p:cNvSpPr>
            <a:spLocks noGrp="1" noChangeArrowheads="1"/>
          </p:cNvSpPr>
          <p:nvPr>
            <p:ph type="title"/>
          </p:nvPr>
        </p:nvSpPr>
        <p:spPr>
          <a:xfrm>
            <a:off x="304800" y="224135"/>
            <a:ext cx="8534400" cy="923330"/>
          </a:xfrm>
        </p:spPr>
        <p:txBody>
          <a:bodyPr>
            <a:spAutoFit/>
          </a:bodyPr>
          <a:lstStyle/>
          <a:p>
            <a:pPr algn="ctr" eaLnBrk="1" hangingPunct="1"/>
            <a:r>
              <a:rPr lang="en-US" altLang="en-US" sz="5400" b="1" dirty="0">
                <a:solidFill>
                  <a:schemeClr val="tx1"/>
                </a:solidFill>
                <a:latin typeface="Arial" panose="020B0604020202020204" pitchFamily="34" charset="0"/>
                <a:cs typeface="Arial" panose="020B0604020202020204" pitchFamily="34" charset="0"/>
              </a:rPr>
              <a:t>Return Number ONE</a:t>
            </a:r>
          </a:p>
        </p:txBody>
      </p:sp>
      <p:sp>
        <p:nvSpPr>
          <p:cNvPr id="21507" name="Rectangle 3">
            <a:extLst>
              <a:ext uri="{FF2B5EF4-FFF2-40B4-BE49-F238E27FC236}">
                <a16:creationId xmlns:a16="http://schemas.microsoft.com/office/drawing/2014/main" id="{AA95BA36-BF8A-49E2-804B-E96E8E7389A6}"/>
              </a:ext>
            </a:extLst>
          </p:cNvPr>
          <p:cNvSpPr>
            <a:spLocks noGrp="1" noChangeArrowheads="1"/>
          </p:cNvSpPr>
          <p:nvPr>
            <p:ph idx="1"/>
          </p:nvPr>
        </p:nvSpPr>
        <p:spPr>
          <a:xfrm>
            <a:off x="238811" y="1295400"/>
            <a:ext cx="8686800" cy="2015936"/>
          </a:xfrm>
        </p:spPr>
        <p:txBody>
          <a:bodyPr wrap="square">
            <a:spAutoFit/>
          </a:bodyPr>
          <a:lstStyle/>
          <a:p>
            <a:r>
              <a:rPr lang="en-US" altLang="en-US" sz="2800" dirty="0">
                <a:solidFill>
                  <a:schemeClr val="tx1"/>
                </a:solidFill>
                <a:latin typeface="Arial" panose="020B0604020202020204" pitchFamily="34" charset="0"/>
                <a:cs typeface="Arial" panose="020B0604020202020204" pitchFamily="34" charset="0"/>
              </a:rPr>
              <a:t>When king </a:t>
            </a:r>
            <a:r>
              <a:rPr lang="en-US" altLang="en-US" sz="2800" b="1" dirty="0">
                <a:solidFill>
                  <a:schemeClr val="tx1"/>
                </a:solidFill>
                <a:latin typeface="Arial" panose="020B0604020202020204" pitchFamily="34" charset="0"/>
                <a:cs typeface="Arial" panose="020B0604020202020204" pitchFamily="34" charset="0"/>
              </a:rPr>
              <a:t>Darius the Great </a:t>
            </a:r>
            <a:r>
              <a:rPr lang="en-US" altLang="en-US" sz="2800" dirty="0">
                <a:solidFill>
                  <a:schemeClr val="tx1"/>
                </a:solidFill>
                <a:latin typeface="Arial" panose="020B0604020202020204" pitchFamily="34" charset="0"/>
                <a:cs typeface="Arial" panose="020B0604020202020204" pitchFamily="34" charset="0"/>
              </a:rPr>
              <a:t>(Cyrus’ grandson) came to power, </a:t>
            </a:r>
            <a:r>
              <a:rPr lang="en-US" altLang="en-US" sz="2800" b="1" dirty="0">
                <a:solidFill>
                  <a:schemeClr val="tx1"/>
                </a:solidFill>
                <a:latin typeface="Arial" panose="020B0604020202020204" pitchFamily="34" charset="0"/>
                <a:cs typeface="Arial" panose="020B0604020202020204" pitchFamily="34" charset="0"/>
              </a:rPr>
              <a:t>Haggai</a:t>
            </a:r>
            <a:r>
              <a:rPr lang="en-US" altLang="en-US" sz="2800" dirty="0">
                <a:solidFill>
                  <a:schemeClr val="tx1"/>
                </a:solidFill>
                <a:latin typeface="Arial" panose="020B0604020202020204" pitchFamily="34" charset="0"/>
                <a:cs typeface="Arial" panose="020B0604020202020204" pitchFamily="34" charset="0"/>
              </a:rPr>
              <a:t> and </a:t>
            </a:r>
            <a:r>
              <a:rPr lang="en-US" altLang="en-US" sz="2800" b="1" dirty="0">
                <a:solidFill>
                  <a:schemeClr val="tx1"/>
                </a:solidFill>
                <a:latin typeface="Arial" panose="020B0604020202020204" pitchFamily="34" charset="0"/>
                <a:cs typeface="Arial" panose="020B0604020202020204" pitchFamily="34" charset="0"/>
              </a:rPr>
              <a:t>Zechariah</a:t>
            </a:r>
            <a:r>
              <a:rPr lang="en-US" altLang="en-US" sz="2800" dirty="0">
                <a:solidFill>
                  <a:schemeClr val="tx1"/>
                </a:solidFill>
                <a:latin typeface="Arial" panose="020B0604020202020204" pitchFamily="34" charset="0"/>
                <a:cs typeface="Arial" panose="020B0604020202020204" pitchFamily="34" charset="0"/>
              </a:rPr>
              <a:t> urged the people to resume work</a:t>
            </a:r>
          </a:p>
          <a:p>
            <a:pPr lvl="1" eaLnBrk="1" hangingPunct="1"/>
            <a:r>
              <a:rPr lang="en-US" altLang="en-US" sz="3000" dirty="0">
                <a:solidFill>
                  <a:schemeClr val="tx1"/>
                </a:solidFill>
                <a:latin typeface="Arial" panose="020B0604020202020204" pitchFamily="34" charset="0"/>
                <a:cs typeface="Arial" panose="020B0604020202020204" pitchFamily="34" charset="0"/>
              </a:rPr>
              <a:t>The people really needed this encouragement</a:t>
            </a:r>
          </a:p>
        </p:txBody>
      </p:sp>
      <p:cxnSp>
        <p:nvCxnSpPr>
          <p:cNvPr id="38920" name="Straight Connector 10">
            <a:extLst>
              <a:ext uri="{FF2B5EF4-FFF2-40B4-BE49-F238E27FC236}">
                <a16:creationId xmlns:a16="http://schemas.microsoft.com/office/drawing/2014/main" id="{646DD5DF-7158-40AA-8E43-390E69DCC33F}"/>
              </a:ext>
            </a:extLst>
          </p:cNvPr>
          <p:cNvCxnSpPr>
            <a:cxnSpLocks noChangeShapeType="1"/>
          </p:cNvCxnSpPr>
          <p:nvPr/>
        </p:nvCxnSpPr>
        <p:spPr bwMode="auto">
          <a:xfrm>
            <a:off x="457200" y="1143000"/>
            <a:ext cx="8229600" cy="0"/>
          </a:xfrm>
          <a:prstGeom prst="line">
            <a:avLst/>
          </a:prstGeom>
          <a:noFill/>
          <a:ln w="38100" algn="ctr">
            <a:solidFill>
              <a:schemeClr val="tx1"/>
            </a:solidFill>
            <a:round/>
            <a:headEnd/>
            <a:tailEnd/>
          </a:ln>
          <a:extLst>
            <a:ext uri="{909E8E84-426E-40DD-AFC4-6F175D3DCCD1}">
              <a14:hiddenFill xmlns:a14="http://schemas.microsoft.com/office/drawing/2010/main">
                <a:noFill/>
              </a14:hiddenFill>
            </a:ext>
          </a:extLst>
        </p:spPr>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135</TotalTime>
  <Words>1695</Words>
  <Application>Microsoft Office PowerPoint</Application>
  <PresentationFormat>On-screen Show (4:3)</PresentationFormat>
  <Paragraphs>138</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Black</vt:lpstr>
      <vt:lpstr>Calibri</vt:lpstr>
      <vt:lpstr>Calisto MT</vt:lpstr>
      <vt:lpstr>Wingdings</vt:lpstr>
      <vt:lpstr>Wingdings 2</vt:lpstr>
      <vt:lpstr>Slate</vt:lpstr>
      <vt:lpstr>Welcome Back – Part 4 Jerusalem Is Rebuilt</vt:lpstr>
      <vt:lpstr>Jerusalem Is Rebuilt</vt:lpstr>
      <vt:lpstr>Jerusalem Is Rebuilt</vt:lpstr>
      <vt:lpstr>Captives Free to Return</vt:lpstr>
      <vt:lpstr>Captives Free to Return</vt:lpstr>
      <vt:lpstr>The People of Palestine</vt:lpstr>
      <vt:lpstr>The “three returns” in Ezra and Nehemiah:</vt:lpstr>
      <vt:lpstr>Return Number ONE</vt:lpstr>
      <vt:lpstr>Return Number ONE</vt:lpstr>
      <vt:lpstr>Return Number ONE</vt:lpstr>
      <vt:lpstr>Esther</vt:lpstr>
      <vt:lpstr>Haggai</vt:lpstr>
      <vt:lpstr>History – Haggai</vt:lpstr>
      <vt:lpstr>History – Haggai</vt:lpstr>
      <vt:lpstr>History – Haggai</vt:lpstr>
      <vt:lpstr>Message 1 – The Time For Rebuilding The Temple Is Overdue. 1:1-15</vt:lpstr>
      <vt:lpstr>Message 1 – The Time For Rebuilding The Temple Is Overdue. 1:1-15</vt:lpstr>
      <vt:lpstr>Message 1 – The Time For Rebuilding The Temple Is Overdue. 1:1-15</vt:lpstr>
      <vt:lpstr>Message 2 – Consolation To Those Who Remembered The Former Glory. 2:1-9</vt:lpstr>
      <vt:lpstr>Message 2 – Consolation To Those Who Remembered The Former Glory. 2:1-9</vt:lpstr>
      <vt:lpstr>Message 3 – Reply To Those Who Thought God’s Blessings Were Too Slow. 2:10-19</vt:lpstr>
      <vt:lpstr>Message 3 – Reply To Those Who Thought God’s Blessings Were To Slow. 2:10-19</vt:lpstr>
      <vt:lpstr>History</vt:lpstr>
      <vt:lpstr>Message 4 – The Lord Renews The Promise Of Salvation. 2:20-23</vt:lpstr>
      <vt:lpstr>Message 4 – The Lord Renews The Promise Of Salvation. 2:20-23</vt:lpstr>
      <vt:lpstr>Application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Back (Part 4)</dc:title>
  <dc:creator>Micky Galloway</dc:creator>
  <cp:lastModifiedBy>Richard Lidh</cp:lastModifiedBy>
  <cp:revision>11</cp:revision>
  <cp:lastPrinted>2021-07-05T04:04:02Z</cp:lastPrinted>
  <dcterms:created xsi:type="dcterms:W3CDTF">2021-03-31T20:31:17Z</dcterms:created>
  <dcterms:modified xsi:type="dcterms:W3CDTF">2021-07-05T04:04:06Z</dcterms:modified>
</cp:coreProperties>
</file>